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6"/>
  </p:notesMasterIdLst>
  <p:sldIdLst>
    <p:sldId id="258" r:id="rId4"/>
    <p:sldId id="259" r:id="rId5"/>
    <p:sldId id="260" r:id="rId7"/>
    <p:sldId id="261" r:id="rId8"/>
    <p:sldId id="262" r:id="rId9"/>
    <p:sldId id="263" r:id="rId10"/>
    <p:sldId id="264" r:id="rId11"/>
    <p:sldId id="257" r:id="rId12"/>
    <p:sldId id="272" r:id="rId13"/>
    <p:sldId id="273" r:id="rId14"/>
    <p:sldId id="275" r:id="rId15"/>
    <p:sldId id="276" r:id="rId16"/>
    <p:sldId id="277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93" r:id="rId25"/>
    <p:sldId id="286" r:id="rId26"/>
    <p:sldId id="308" r:id="rId27"/>
    <p:sldId id="267" r:id="rId28"/>
    <p:sldId id="309" r:id="rId29"/>
    <p:sldId id="313" r:id="rId30"/>
    <p:sldId id="314" r:id="rId31"/>
    <p:sldId id="315" r:id="rId32"/>
    <p:sldId id="316" r:id="rId33"/>
    <p:sldId id="317" r:id="rId34"/>
    <p:sldId id="318" r:id="rId35"/>
    <p:sldId id="322" r:id="rId36"/>
    <p:sldId id="323" r:id="rId37"/>
    <p:sldId id="319" r:id="rId38"/>
    <p:sldId id="320" r:id="rId39"/>
    <p:sldId id="324" r:id="rId40"/>
    <p:sldId id="321" r:id="rId41"/>
    <p:sldId id="326" r:id="rId42"/>
    <p:sldId id="325" r:id="rId43"/>
    <p:sldId id="327" r:id="rId44"/>
    <p:sldId id="328" r:id="rId45"/>
    <p:sldId id="329" r:id="rId46"/>
    <p:sldId id="330" r:id="rId47"/>
    <p:sldId id="331" r:id="rId48"/>
    <p:sldId id="332" r:id="rId49"/>
    <p:sldId id="265" r:id="rId50"/>
    <p:sldId id="266" r:id="rId51"/>
    <p:sldId id="269" r:id="rId52"/>
    <p:sldId id="270" r:id="rId53"/>
  </p:sldIdLst>
  <p:sldSz cx="12192000" cy="6858000"/>
  <p:notesSz cx="6858000" cy="9144000"/>
  <p:custDataLst>
    <p:tags r:id="rId5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F1F7"/>
    <a:srgbClr val="EEF2F9"/>
    <a:srgbClr val="FEFEFF"/>
    <a:srgbClr val="E8AC4E"/>
    <a:srgbClr val="F9CF7F"/>
    <a:srgbClr val="BC8D40"/>
    <a:srgbClr val="976C18"/>
    <a:srgbClr val="EBE8F7"/>
    <a:srgbClr val="DBEF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7" Type="http://schemas.openxmlformats.org/officeDocument/2006/relationships/tags" Target="tags/tag202.xml"/><Relationship Id="rId56" Type="http://schemas.openxmlformats.org/officeDocument/2006/relationships/tableStyles" Target="tableStyles.xml"/><Relationship Id="rId55" Type="http://schemas.openxmlformats.org/officeDocument/2006/relationships/viewProps" Target="viewProps.xml"/><Relationship Id="rId54" Type="http://schemas.openxmlformats.org/officeDocument/2006/relationships/presProps" Target="presProps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5" Type="http://schemas.microsoft.com/office/2011/relationships/chartColorStyle" Target="colors1.xml"/><Relationship Id="rId4" Type="http://schemas.microsoft.com/office/2011/relationships/chartStyle" Target="style1.xml"/><Relationship Id="rId3" Type="http://schemas.openxmlformats.org/officeDocument/2006/relationships/image" Target="../media/image68.png"/><Relationship Id="rId2" Type="http://schemas.openxmlformats.org/officeDocument/2006/relationships/themeOverride" Target="../theme/themeOverrid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6465889612255"/>
          <c:y val="0.211675094816688"/>
          <c:w val="0.400959024181846"/>
          <c:h val="0.669068338249754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1E2223"/>
            </a:solidFill>
            <a:ln w="19050" cap="rnd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</a:ln>
            <a:effectLst/>
          </c:spPr>
          <c:explosion val="0"/>
          <c:dPt>
            <c:idx val="0"/>
            <c:bubble3D val="0"/>
            <c:spPr>
              <a:solidFill>
                <a:srgbClr val="FFD588"/>
              </a:solidFill>
              <a:ln w="19050" cap="rnd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</a:ln>
              <a:effectLst/>
            </c:spPr>
          </c:dPt>
          <c:dPt>
            <c:idx val="1"/>
            <c:bubble3D val="0"/>
            <c:spPr>
              <a:solidFill>
                <a:srgbClr val="00CCD5"/>
              </a:solidFill>
              <a:ln w="19050" cap="rnd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</a:ln>
              <a:effectLst/>
            </c:spPr>
          </c:dPt>
          <c:dPt>
            <c:idx val="2"/>
            <c:bubble3D val="0"/>
            <c:spPr>
              <a:pattFill prst="wdUpDiag">
                <a:fgClr>
                  <a:srgbClr val="B1A4FF"/>
                </a:fgClr>
                <a:bgClr>
                  <a:schemeClr val="bg1"/>
                </a:bgClr>
              </a:pattFill>
              <a:ln w="19050" cap="rnd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</a:ln>
              <a:effectLst/>
            </c:spPr>
          </c:dPt>
          <c:dPt>
            <c:idx val="3"/>
            <c:bubble3D val="0"/>
            <c:spPr>
              <a:solidFill>
                <a:srgbClr val="1E2223"/>
              </a:solidFill>
              <a:ln w="19050" cap="rnd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</a:ln>
              <a:effectLst/>
            </c:spPr>
          </c:dPt>
          <c:dPt>
            <c:idx val="4"/>
            <c:bubble3D val="0"/>
            <c:spPr>
              <a:solidFill>
                <a:srgbClr val="EBE8F7">
                  <a:lumMod val="75000"/>
                </a:srgbClr>
              </a:solidFill>
              <a:ln w="19050" cap="rnd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</a:ln>
              <a:effectLst/>
            </c:spPr>
          </c:dPt>
          <c:dPt>
            <c:idx val="5"/>
            <c:bubble3D val="0"/>
            <c:spPr>
              <a:solidFill>
                <a:srgbClr val="006B45">
                  <a:lumMod val="20000"/>
                  <a:lumOff val="80000"/>
                </a:srgbClr>
              </a:solidFill>
              <a:ln w="19050" cap="rnd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</a:ln>
              <a:effectLst/>
            </c:spPr>
          </c:dPt>
          <c:dLbls>
            <c:dLbl>
              <c:idx val="0"/>
              <c:layout/>
              <c:numFmt formatCode="General" sourceLinked="1"/>
              <c:spPr>
                <a:solidFill>
                  <a:srgbClr val="F3BF61"/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 forceAA="0"/>
                <a:lstStyle/>
                <a:p>
                  <a:pPr>
                    <a:defRPr lang="zh-CN" sz="2000" b="0" i="0" u="none" strike="noStrike" kern="1200" baseline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微软雅黑" panose="020B0503020204020204" charset="-122"/>
                    </a:defRPr>
                  </a:pPr>
                </a:p>
              </c:txPr>
              <c:dLblPos val="out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0.0236273286115194"/>
                  <c:y val="0.0166609355246522"/>
                </c:manualLayout>
              </c:layout>
              <c:numFmt formatCode="General" sourceLinked="1"/>
              <c:spPr>
                <a:solidFill>
                  <a:srgbClr val="00CCD5"/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 forceAA="0"/>
                <a:lstStyle/>
                <a:p>
                  <a:pPr>
                    <a:defRPr lang="zh-CN" sz="2000" b="0" i="0" u="none" strike="noStrike" kern="1200" baseline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微软雅黑" panose="020B0503020204020204" charset="-122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373408926900976"/>
                  <c:y val="0.0102796587618376"/>
                </c:manualLayout>
              </c:layout>
              <c:numFmt formatCode="General" sourceLinked="1"/>
              <c:spPr>
                <a:solidFill>
                  <a:srgbClr val="B1A4FF"/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 forceAA="0"/>
                <a:lstStyle/>
                <a:p>
                  <a:pPr>
                    <a:defRPr lang="zh-CN" sz="2000" b="0" i="0" u="none" strike="noStrike" kern="1200" baseline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微软雅黑" panose="020B0503020204020204" charset="-122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0096"/>
                  <c:y val="0"/>
                </c:manualLayout>
              </c:layout>
              <c:numFmt formatCode="General" sourceLinked="1"/>
              <c:spPr>
                <a:solidFill>
                  <a:srgbClr val="000000"/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 forceAA="0"/>
                <a:lstStyle/>
                <a:p>
                  <a:pPr>
                    <a:defRPr lang="zh-CN" sz="2000" b="0" i="0" u="none" strike="noStrike" kern="1200" baseline="0">
                      <a:solidFill>
                        <a:schemeClr val="bg1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微软雅黑" panose="020B0503020204020204" charset="-122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0436484331614439"/>
                  <c:y val="-0.025113111174404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0.0959709242364141"/>
                  <c:y val="-0.00173959935440995"/>
                </c:manualLayout>
              </c:layout>
              <c:numFmt formatCode="General" sourceLinked="1"/>
              <c:spPr>
                <a:solidFill>
                  <a:srgbClr val="006B45">
                    <a:lumMod val="40000"/>
                    <a:lumOff val="60000"/>
                  </a:srgbClr>
                </a:solidFill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20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微软雅黑" panose="020B0503020204020204" charset="-122"/>
                      <a:ea typeface="微软雅黑" panose="020B0503020204020204" charset="-122"/>
                      <a:cs typeface="微软雅黑" panose="020B0503020204020204" charset="-122"/>
                      <a:sym typeface="微软雅黑" panose="020B0503020204020204" charset="-122"/>
                    </a:defRPr>
                  </a:pPr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numFmt formatCode="General" sourceLinked="1"/>
            <c:spPr>
              <a:solidFill>
                <a:srgbClr val="FFD588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2000" b="0" i="0" u="none" strike="noStrike" kern="1200" baseline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公路</c:v>
                </c:pt>
                <c:pt idx="1">
                  <c:v>航空</c:v>
                </c:pt>
                <c:pt idx="2">
                  <c:v>水路</c:v>
                </c:pt>
                <c:pt idx="3">
                  <c:v>铁路</c:v>
                </c:pt>
                <c:pt idx="4">
                  <c:v>公路</c:v>
                </c:pt>
                <c:pt idx="5">
                  <c:v>管道</c:v>
                </c:pt>
              </c:strCache>
            </c:strRef>
          </c:cat>
          <c:val>
            <c:numRef>
              <c:f>Sheet1!$B$2:$B$7</c:f>
              <c:numCache>
                <c:formatCode>0%</c:formatCode>
                <c:ptCount val="6"/>
                <c:pt idx="0">
                  <c:v>0.84</c:v>
                </c:pt>
                <c:pt idx="1">
                  <c:v>0.06</c:v>
                </c:pt>
                <c:pt idx="2">
                  <c:v>0.04</c:v>
                </c:pt>
                <c:pt idx="3">
                  <c:v>0.02</c:v>
                </c:pt>
                <c:pt idx="4">
                  <c:v>0.01</c:v>
                </c:pt>
                <c:pt idx="5">
                  <c:v>0.03</c:v>
                </c:pt>
              </c:numCache>
            </c:numRef>
          </c:val>
        </c:ser>
        <c:ser>
          <c:idx val="1"/>
          <c:order val="1"/>
          <c:tx>
            <c:strRef>
              <c:f>Sheet1!#REF!</c:f>
              <c:strCache>
                <c:ptCount val="1"/>
                <c:pt idx="0">
                  <c:v/>
                </c:pt>
              </c:strCache>
            </c:strRef>
          </c:tx>
          <c:spPr>
            <a:solidFill>
              <a:srgbClr val="1E2223"/>
            </a:solidFill>
            <a:ln w="19050" cap="rnd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</a:ln>
            <a:effectLst/>
          </c:spPr>
          <c:explosion val="0"/>
          <c:dPt>
            <c:idx val="0"/>
            <c:bubble3D val="0"/>
            <c:spPr>
              <a:solidFill>
                <a:srgbClr val="FFD588"/>
              </a:solidFill>
              <a:ln w="19050" cap="rnd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</a:ln>
              <a:effectLst/>
            </c:spPr>
          </c:dPt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公路</c:v>
                </c:pt>
                <c:pt idx="1">
                  <c:v>航空</c:v>
                </c:pt>
                <c:pt idx="2">
                  <c:v>水路</c:v>
                </c:pt>
                <c:pt idx="3">
                  <c:v>铁路</c:v>
                </c:pt>
                <c:pt idx="4">
                  <c:v>公路</c:v>
                </c:pt>
                <c:pt idx="5">
                  <c:v>管道</c:v>
                </c:pt>
              </c:strCache>
            </c:strRef>
          </c:cat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ser>
          <c:idx val="2"/>
          <c:order val="2"/>
          <c:tx>
            <c:strRef>
              <c:f>Sheet1!#REF!</c:f>
              <c:strCache>
                <c:ptCount val="1"/>
                <c:pt idx="0">
                  <c:v/>
                </c:pt>
              </c:strCache>
            </c:strRef>
          </c:tx>
          <c:spPr>
            <a:solidFill>
              <a:srgbClr val="1E2223"/>
            </a:solidFill>
            <a:ln w="19050" cap="rnd" cmpd="sng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</a:ln>
            <a:effectLst/>
          </c:spPr>
          <c:explosion val="0"/>
          <c:dPt>
            <c:idx val="0"/>
            <c:bubble3D val="0"/>
            <c:spPr>
              <a:solidFill>
                <a:srgbClr val="FFD588"/>
              </a:solidFill>
              <a:ln w="19050" cap="rnd" cmpd="sng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  <a:round/>
              </a:ln>
              <a:effectLst/>
            </c:spPr>
          </c:dPt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微软雅黑" panose="020B0503020204020204" charset="-122"/>
                  </a:defRPr>
                </a:pPr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公路</c:v>
                </c:pt>
                <c:pt idx="1">
                  <c:v>航空</c:v>
                </c:pt>
                <c:pt idx="2">
                  <c:v>水路</c:v>
                </c:pt>
                <c:pt idx="3">
                  <c:v>铁路</c:v>
                </c:pt>
                <c:pt idx="4">
                  <c:v>公路</c:v>
                </c:pt>
                <c:pt idx="5">
                  <c:v>管道</c:v>
                </c:pt>
              </c:strCache>
            </c:strRef>
          </c:cat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c:txPr>
      </c:legendEntry>
      <c:legendEntry>
        <c:idx val="3"/>
        <c:txPr>
          <a:bodyPr rot="0" spcFirstLastPara="0" vertOverflow="ellipsis" vert="horz" wrap="square" anchor="ctr" anchorCtr="1"/>
          <a:lstStyle/>
          <a:p>
            <a:pPr>
              <a:defRPr lang="zh-CN"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c:txPr>
      </c:legendEntry>
      <c:legendEntry>
        <c:idx val="4"/>
        <c:txPr>
          <a:bodyPr rot="0" spcFirstLastPara="0" vertOverflow="ellipsis" vert="horz" wrap="square" anchor="ctr" anchorCtr="1"/>
          <a:lstStyle/>
          <a:p>
            <a:pPr>
              <a:defRPr lang="zh-CN"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c:txPr>
      </c:legendEntry>
      <c:legendEntry>
        <c:idx val="5"/>
        <c:txPr>
          <a:bodyPr rot="0" spcFirstLastPara="0" vertOverflow="ellipsis" vert="horz" wrap="square" anchor="ctr" anchorCtr="1"/>
          <a:lstStyle/>
          <a:p>
            <a:pPr>
              <a:defRPr lang="zh-CN"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</a:p>
        </c:txPr>
      </c:legendEntry>
      <c:layout>
        <c:manualLayout>
          <c:xMode val="edge"/>
          <c:yMode val="edge"/>
          <c:x val="0.801333703806613"/>
          <c:y val="0.296678121420389"/>
          <c:w val="0.140687227933685"/>
          <c:h val="0.45157184676085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defRPr>
          </a:pPr>
        </a:p>
      </c:txPr>
    </c:legend>
    <c:plotVisOnly val="1"/>
    <c:dispBlanksAs val="gap"/>
    <c:showDLblsOverMax val="0"/>
  </c:chart>
  <c:spPr>
    <a:blipFill rotWithShape="1">
      <a:blip xmlns:r="http://schemas.openxmlformats.org/officeDocument/2006/relationships" r:embed="rId3"/>
      <a:stretch>
        <a:fillRect/>
      </a:stretch>
    </a:blipFill>
    <a:ln w="9525" cap="flat" cmpd="sng" algn="ctr">
      <a:noFill/>
      <a:round/>
    </a:ln>
    <a:effectLst>
      <a:outerShdw blurRad="63500" dist="37357" dir="2700000" sx="0" sy="0" rotWithShape="0">
        <a:scrgbClr r="0" g="0" b="0"/>
      </a:outerShdw>
    </a:effectLst>
  </c:spPr>
  <c:txPr>
    <a:bodyPr/>
    <a:lstStyle/>
    <a:p>
      <a:pPr>
        <a:defRPr lang="zh-CN" sz="2000">
          <a:solidFill>
            <a:schemeClr val="tx1">
              <a:lumMod val="65000"/>
              <a:lumOff val="35000"/>
            </a:schemeClr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  <a:sym typeface="微软雅黑" panose="020B0503020204020204" charset="-122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3.xml"/><Relationship Id="rId8" Type="http://schemas.openxmlformats.org/officeDocument/2006/relationships/tags" Target="../tags/tag12.xml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image" Target="../media/image2.jpeg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image" Target="../media/image2.jpeg"/><Relationship Id="rId2" Type="http://schemas.openxmlformats.org/officeDocument/2006/relationships/tags" Target="../tags/tag20.xml"/><Relationship Id="rId10" Type="http://schemas.openxmlformats.org/officeDocument/2006/relationships/tags" Target="../tags/tag27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image" Target="../media/image2.jpeg"/><Relationship Id="rId2" Type="http://schemas.openxmlformats.org/officeDocument/2006/relationships/tags" Target="../tags/tag28.xml"/><Relationship Id="rId12" Type="http://schemas.openxmlformats.org/officeDocument/2006/relationships/tags" Target="../tags/tag37.xml"/><Relationship Id="rId11" Type="http://schemas.openxmlformats.org/officeDocument/2006/relationships/tags" Target="../tags/tag36.xml"/><Relationship Id="rId10" Type="http://schemas.openxmlformats.org/officeDocument/2006/relationships/tags" Target="../tags/tag35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43.xml"/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image" Target="../media/image2.jpeg"/><Relationship Id="rId2" Type="http://schemas.openxmlformats.org/officeDocument/2006/relationships/tags" Target="../tags/tag44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tags" Target="../tags/tag54.xml"/><Relationship Id="rId7" Type="http://schemas.openxmlformats.org/officeDocument/2006/relationships/tags" Target="../tags/tag53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image" Target="../media/image2.jpeg"/><Relationship Id="rId2" Type="http://schemas.openxmlformats.org/officeDocument/2006/relationships/tags" Target="../tags/tag49.xml"/><Relationship Id="rId10" Type="http://schemas.openxmlformats.org/officeDocument/2006/relationships/tags" Target="../tags/tag56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tags" Target="../tags/tag62.xml"/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image" Target="../media/image2.jpeg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image" Target="../media/image2.jpeg"/><Relationship Id="rId2" Type="http://schemas.openxmlformats.org/officeDocument/2006/relationships/tags" Target="../tags/tag64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image" Target="../media/image2.jpeg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image" Target="../media/image2.jpeg"/><Relationship Id="rId2" Type="http://schemas.openxmlformats.org/officeDocument/2006/relationships/tags" Target="../tags/tag82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image" Target="../media/image2.jpeg"/><Relationship Id="rId2" Type="http://schemas.openxmlformats.org/officeDocument/2006/relationships/tags" Target="../tags/tag89.xml"/><Relationship Id="rId11" Type="http://schemas.openxmlformats.org/officeDocument/2006/relationships/tags" Target="../tags/tag97.xml"/><Relationship Id="rId10" Type="http://schemas.openxmlformats.org/officeDocument/2006/relationships/tags" Target="../tags/tag96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image" Target="../media/image2.jpeg"/><Relationship Id="rId2" Type="http://schemas.openxmlformats.org/officeDocument/2006/relationships/tags" Target="../tags/tag98.xml"/><Relationship Id="rId11" Type="http://schemas.openxmlformats.org/officeDocument/2006/relationships/tags" Target="../tags/tag106.xml"/><Relationship Id="rId10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tags" Target="../tags/tag112.xml"/><Relationship Id="rId7" Type="http://schemas.openxmlformats.org/officeDocument/2006/relationships/tags" Target="../tags/tag111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image" Target="../media/image2.jpeg"/><Relationship Id="rId2" Type="http://schemas.openxmlformats.org/officeDocument/2006/relationships/tags" Target="../tags/tag107.xml"/><Relationship Id="rId11" Type="http://schemas.openxmlformats.org/officeDocument/2006/relationships/tags" Target="../tags/tag115.xml"/><Relationship Id="rId10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22.xml"/><Relationship Id="rId8" Type="http://schemas.openxmlformats.org/officeDocument/2006/relationships/tags" Target="../tags/tag121.xml"/><Relationship Id="rId7" Type="http://schemas.openxmlformats.org/officeDocument/2006/relationships/tags" Target="../tags/tag120.xml"/><Relationship Id="rId6" Type="http://schemas.openxmlformats.org/officeDocument/2006/relationships/tags" Target="../tags/tag119.xml"/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3" Type="http://schemas.openxmlformats.org/officeDocument/2006/relationships/image" Target="../media/image2.jpeg"/><Relationship Id="rId2" Type="http://schemas.openxmlformats.org/officeDocument/2006/relationships/tags" Target="../tags/tag116.xml"/><Relationship Id="rId13" Type="http://schemas.openxmlformats.org/officeDocument/2006/relationships/tags" Target="../tags/tag126.xml"/><Relationship Id="rId12" Type="http://schemas.openxmlformats.org/officeDocument/2006/relationships/tags" Target="../tags/tag125.xml"/><Relationship Id="rId11" Type="http://schemas.openxmlformats.org/officeDocument/2006/relationships/tags" Target="../tags/tag124.xml"/><Relationship Id="rId10" Type="http://schemas.openxmlformats.org/officeDocument/2006/relationships/tags" Target="../tags/tag123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33.xml"/><Relationship Id="rId8" Type="http://schemas.openxmlformats.org/officeDocument/2006/relationships/tags" Target="../tags/tag132.xml"/><Relationship Id="rId7" Type="http://schemas.openxmlformats.org/officeDocument/2006/relationships/tags" Target="../tags/tag131.xml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tags" Target="../tags/tag128.xml"/><Relationship Id="rId3" Type="http://schemas.openxmlformats.org/officeDocument/2006/relationships/image" Target="../media/image2.jpeg"/><Relationship Id="rId2" Type="http://schemas.openxmlformats.org/officeDocument/2006/relationships/tags" Target="../tags/tag127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pic_su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5" y="303530"/>
            <a:ext cx="11607800" cy="6250305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291465" y="303530"/>
            <a:ext cx="11608435" cy="6250305"/>
          </a:xfrm>
          <a:prstGeom prst="rect">
            <a:avLst/>
          </a:prstGeom>
          <a:solidFill>
            <a:srgbClr val="000000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副标题 3"/>
          <p:cNvSpPr>
            <a:spLocks noGrp="1"/>
          </p:cNvSpPr>
          <p:nvPr>
            <p:ph type="subTitle" idx="3" hasCustomPrompt="1"/>
            <p:custDataLst>
              <p:tags r:id="rId7"/>
            </p:custDataLst>
          </p:nvPr>
        </p:nvSpPr>
        <p:spPr>
          <a:xfrm>
            <a:off x="1652308" y="3729354"/>
            <a:ext cx="8890000" cy="506095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3" name="标题 6"/>
          <p:cNvSpPr>
            <a:spLocks noGrp="1"/>
          </p:cNvSpPr>
          <p:nvPr>
            <p:ph type="ctrTitle" idx="2" hasCustomPrompt="1"/>
            <p:custDataLst>
              <p:tags r:id="rId8"/>
            </p:custDataLst>
          </p:nvPr>
        </p:nvSpPr>
        <p:spPr>
          <a:xfrm>
            <a:off x="1652308" y="1485264"/>
            <a:ext cx="8890000" cy="195834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7200" b="1" i="0" u="none" strike="noStrike" kern="1200" cap="none" spc="0" normalizeH="0" baseline="0" noProof="1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0" y="302260"/>
            <a:ext cx="12192000" cy="6252845"/>
          </a:xfrm>
          <a:prstGeom prst="rect">
            <a:avLst/>
          </a:prstGeom>
          <a:solidFill>
            <a:srgbClr val="EBE8F7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6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ic_su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5709920"/>
          </a:xfrm>
          <a:prstGeom prst="rect">
            <a:avLst/>
          </a:prstGeom>
          <a:solidFill>
            <a:srgbClr val="D7D2EF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2"/>
          <p:cNvSpPr>
            <a:spLocks noGrp="1"/>
          </p:cNvSpPr>
          <p:nvPr>
            <p:ph type="ctrTitle" idx="2" hasCustomPrompt="1"/>
            <p:custDataLst>
              <p:tags r:id="rId7"/>
            </p:custDataLst>
          </p:nvPr>
        </p:nvSpPr>
        <p:spPr>
          <a:xfrm>
            <a:off x="2349497" y="3188356"/>
            <a:ext cx="7493000" cy="965200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200" b="1" i="0" u="none" strike="noStrike" kern="1200" cap="none" spc="40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8" name="副标题 4"/>
          <p:cNvSpPr>
            <a:spLocks noGrp="1"/>
          </p:cNvSpPr>
          <p:nvPr>
            <p:ph type="subTitle" idx="3" hasCustomPrompt="1"/>
            <p:custDataLst>
              <p:tags r:id="rId8"/>
            </p:custDataLst>
          </p:nvPr>
        </p:nvSpPr>
        <p:spPr>
          <a:xfrm>
            <a:off x="2349497" y="4387236"/>
            <a:ext cx="7493000" cy="445770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tint val="7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302260"/>
            <a:ext cx="12192000" cy="6252845"/>
          </a:xfrm>
          <a:prstGeom prst="rect">
            <a:avLst/>
          </a:prstGeom>
          <a:solidFill>
            <a:srgbClr val="EBE8F7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6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0" y="302260"/>
            <a:ext cx="12192000" cy="6252845"/>
          </a:xfrm>
          <a:prstGeom prst="rect">
            <a:avLst/>
          </a:prstGeom>
          <a:solidFill>
            <a:srgbClr val="EBE8F7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8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9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whole_p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4320540" y="0"/>
            <a:ext cx="7866380" cy="6858000"/>
          </a:xfrm>
          <a:prstGeom prst="rect">
            <a:avLst/>
          </a:prstGeom>
          <a:solidFill>
            <a:srgbClr val="D7D2EF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302260"/>
            <a:ext cx="12192000" cy="6252845"/>
          </a:xfrm>
          <a:prstGeom prst="rect">
            <a:avLst/>
          </a:prstGeom>
          <a:solidFill>
            <a:srgbClr val="EBE8F7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302260"/>
            <a:ext cx="12192000" cy="6252845"/>
          </a:xfrm>
          <a:prstGeom prst="rect">
            <a:avLst/>
          </a:prstGeom>
          <a:solidFill>
            <a:srgbClr val="EBE8F7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6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7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0" y="302260"/>
            <a:ext cx="12192000" cy="6252845"/>
          </a:xfrm>
          <a:prstGeom prst="rect">
            <a:avLst/>
          </a:prstGeom>
          <a:solidFill>
            <a:srgbClr val="EBE8F7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5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6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302260"/>
            <a:ext cx="12192000" cy="6252845"/>
          </a:xfrm>
          <a:prstGeom prst="rect">
            <a:avLst/>
          </a:prstGeom>
          <a:solidFill>
            <a:srgbClr val="EBE8F7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pic_su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65" y="303530"/>
            <a:ext cx="11607800" cy="6250305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291465" y="303530"/>
            <a:ext cx="11608435" cy="6250305"/>
          </a:xfrm>
          <a:prstGeom prst="rect">
            <a:avLst/>
          </a:prstGeom>
          <a:solidFill>
            <a:srgbClr val="000000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1746288" y="4354194"/>
            <a:ext cx="8703310" cy="575945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8" name="标题 3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1745018" y="1927859"/>
            <a:ext cx="8704580" cy="1887855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8600" b="1" i="0" u="none" strike="noStrike" kern="1200" cap="none" spc="10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302260"/>
            <a:ext cx="12192000" cy="6252845"/>
          </a:xfrm>
          <a:prstGeom prst="rect">
            <a:avLst/>
          </a:prstGeom>
          <a:solidFill>
            <a:srgbClr val="EBE8F7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291465" y="303530"/>
            <a:ext cx="11608435" cy="6250305"/>
          </a:xfrm>
          <a:prstGeom prst="rect">
            <a:avLst/>
          </a:prstGeom>
          <a:solidFill>
            <a:srgbClr val="EBE8F7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302260"/>
            <a:ext cx="12192000" cy="6252845"/>
          </a:xfrm>
          <a:prstGeom prst="rect">
            <a:avLst/>
          </a:prstGeom>
          <a:solidFill>
            <a:srgbClr val="EBE8F7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0" y="0"/>
            <a:ext cx="4824095" cy="6858000"/>
          </a:xfrm>
          <a:prstGeom prst="rect">
            <a:avLst/>
          </a:prstGeom>
          <a:solidFill>
            <a:srgbClr val="D7D2EF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6548755"/>
          </a:xfrm>
          <a:prstGeom prst="rect">
            <a:avLst/>
          </a:prstGeom>
          <a:solidFill>
            <a:srgbClr val="EBE8F7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rgbClr val="D7D2EF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0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302260"/>
            <a:ext cx="12192000" cy="6549390"/>
          </a:xfrm>
          <a:prstGeom prst="rect">
            <a:avLst/>
          </a:prstGeom>
          <a:solidFill>
            <a:srgbClr val="EBE8F7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0" y="5028565"/>
            <a:ext cx="12192000" cy="1829435"/>
          </a:xfrm>
          <a:prstGeom prst="rect">
            <a:avLst/>
          </a:prstGeom>
          <a:solidFill>
            <a:srgbClr val="D7D2EF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1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6548755"/>
          </a:xfrm>
          <a:prstGeom prst="rect">
            <a:avLst/>
          </a:prstGeom>
          <a:solidFill>
            <a:srgbClr val="EBE8F7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rgbClr val="D7D2EF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1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2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3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pic_sup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953135"/>
            <a:ext cx="12192000" cy="4951095"/>
          </a:xfrm>
          <a:prstGeom prst="rect">
            <a:avLst/>
          </a:prstGeom>
          <a:solidFill>
            <a:srgbClr val="D7D2EF"/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139.xml"/><Relationship Id="rId23" Type="http://schemas.openxmlformats.org/officeDocument/2006/relationships/tags" Target="../tags/tag138.xml"/><Relationship Id="rId22" Type="http://schemas.openxmlformats.org/officeDocument/2006/relationships/tags" Target="../tags/tag137.xml"/><Relationship Id="rId21" Type="http://schemas.openxmlformats.org/officeDocument/2006/relationships/tags" Target="../tags/tag136.xml"/><Relationship Id="rId20" Type="http://schemas.openxmlformats.org/officeDocument/2006/relationships/tags" Target="../tags/tag135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34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40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54.xml"/><Relationship Id="rId1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55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56.xml"/><Relationship Id="rId2" Type="http://schemas.openxmlformats.org/officeDocument/2006/relationships/image" Target="../media/image15.pn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58.xml"/><Relationship Id="rId2" Type="http://schemas.openxmlformats.org/officeDocument/2006/relationships/image" Target="../media/image16.png"/><Relationship Id="rId1" Type="http://schemas.openxmlformats.org/officeDocument/2006/relationships/tags" Target="../tags/tag15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59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60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61.xml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62.xml"/><Relationship Id="rId1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65.xml"/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42.xml"/><Relationship Id="rId2" Type="http://schemas.openxmlformats.org/officeDocument/2006/relationships/image" Target="../media/image5.png"/><Relationship Id="rId1" Type="http://schemas.openxmlformats.org/officeDocument/2006/relationships/tags" Target="../tags/tag141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66.xml"/><Relationship Id="rId3" Type="http://schemas.openxmlformats.org/officeDocument/2006/relationships/image" Target="../media/image17.png"/><Relationship Id="rId2" Type="http://schemas.openxmlformats.org/officeDocument/2006/relationships/image" Target="../media/image25.jpeg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67.xml"/><Relationship Id="rId4" Type="http://schemas.openxmlformats.org/officeDocument/2006/relationships/image" Target="../media/image28.jpeg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69.xml"/><Relationship Id="rId3" Type="http://schemas.openxmlformats.org/officeDocument/2006/relationships/image" Target="../media/image29.jpeg"/><Relationship Id="rId2" Type="http://schemas.openxmlformats.org/officeDocument/2006/relationships/tags" Target="../tags/tag168.xml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71.xml"/><Relationship Id="rId3" Type="http://schemas.openxmlformats.org/officeDocument/2006/relationships/image" Target="../media/image18.png"/><Relationship Id="rId2" Type="http://schemas.openxmlformats.org/officeDocument/2006/relationships/image" Target="../media/image21.jpeg"/><Relationship Id="rId1" Type="http://schemas.openxmlformats.org/officeDocument/2006/relationships/tags" Target="../tags/tag17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7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73.xml"/><Relationship Id="rId1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75.xml"/><Relationship Id="rId4" Type="http://schemas.openxmlformats.org/officeDocument/2006/relationships/tags" Target="../tags/tag174.xml"/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76.xml"/><Relationship Id="rId4" Type="http://schemas.openxmlformats.org/officeDocument/2006/relationships/image" Target="../media/image37.jpeg"/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77.xml"/><Relationship Id="rId1" Type="http://schemas.openxmlformats.org/officeDocument/2006/relationships/image" Target="../media/image31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79.xml"/><Relationship Id="rId3" Type="http://schemas.openxmlformats.org/officeDocument/2006/relationships/tags" Target="../tags/tag178.xml"/><Relationship Id="rId2" Type="http://schemas.openxmlformats.org/officeDocument/2006/relationships/image" Target="../media/image38.jpeg"/><Relationship Id="rId1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44.xml"/><Relationship Id="rId2" Type="http://schemas.openxmlformats.org/officeDocument/2006/relationships/image" Target="../media/image5.png"/><Relationship Id="rId1" Type="http://schemas.openxmlformats.org/officeDocument/2006/relationships/tags" Target="../tags/tag14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80.xml"/><Relationship Id="rId1" Type="http://schemas.openxmlformats.org/officeDocument/2006/relationships/image" Target="../media/image39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81.xml"/><Relationship Id="rId2" Type="http://schemas.openxmlformats.org/officeDocument/2006/relationships/image" Target="../media/image40.jpeg"/><Relationship Id="rId1" Type="http://schemas.openxmlformats.org/officeDocument/2006/relationships/image" Target="../media/image39.jpe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82.xml"/><Relationship Id="rId4" Type="http://schemas.openxmlformats.org/officeDocument/2006/relationships/image" Target="../media/image44.jpeg"/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image" Target="../media/image41.jpe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83.xml"/><Relationship Id="rId4" Type="http://schemas.openxmlformats.org/officeDocument/2006/relationships/image" Target="../media/image48.jpeg"/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85.xml"/><Relationship Id="rId2" Type="http://schemas.openxmlformats.org/officeDocument/2006/relationships/image" Target="../media/image49.jpeg"/><Relationship Id="rId1" Type="http://schemas.openxmlformats.org/officeDocument/2006/relationships/tags" Target="../tags/tag184.xml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86.xml"/><Relationship Id="rId2" Type="http://schemas.openxmlformats.org/officeDocument/2006/relationships/image" Target="../media/image20.jpeg"/><Relationship Id="rId1" Type="http://schemas.openxmlformats.org/officeDocument/2006/relationships/image" Target="../media/image39.jpeg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87.xml"/><Relationship Id="rId4" Type="http://schemas.openxmlformats.org/officeDocument/2006/relationships/image" Target="../media/image53.jpeg"/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image" Target="../media/image50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88.xml"/><Relationship Id="rId1" Type="http://schemas.openxmlformats.org/officeDocument/2006/relationships/image" Target="../media/image39.jpeg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89.xml"/><Relationship Id="rId4" Type="http://schemas.openxmlformats.org/officeDocument/2006/relationships/image" Target="../media/image57.jpeg"/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image" Target="../media/image54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90.xml"/><Relationship Id="rId2" Type="http://schemas.openxmlformats.org/officeDocument/2006/relationships/image" Target="../media/image59.jpeg"/><Relationship Id="rId1" Type="http://schemas.openxmlformats.org/officeDocument/2006/relationships/image" Target="../media/image58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46.xml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tags" Target="../tags/tag145.xml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91.xml"/><Relationship Id="rId4" Type="http://schemas.openxmlformats.org/officeDocument/2006/relationships/image" Target="../media/image63.jpeg"/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image" Target="../media/image60.jpeg"/></Relationships>
</file>

<file path=ppt/slides/_rels/slide4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3.xml"/><Relationship Id="rId5" Type="http://schemas.openxmlformats.org/officeDocument/2006/relationships/tags" Target="../tags/tag192.xml"/><Relationship Id="rId4" Type="http://schemas.openxmlformats.org/officeDocument/2006/relationships/image" Target="../media/image67.jpeg"/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image" Target="../media/image6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93.xml"/><Relationship Id="rId1" Type="http://schemas.openxmlformats.org/officeDocument/2006/relationships/image" Target="../media/image39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195.xml"/><Relationship Id="rId3" Type="http://schemas.openxmlformats.org/officeDocument/2006/relationships/image" Target="../media/image69.jpeg"/><Relationship Id="rId2" Type="http://schemas.openxmlformats.org/officeDocument/2006/relationships/tags" Target="../tags/tag194.xml"/><Relationship Id="rId1" Type="http://schemas.openxmlformats.org/officeDocument/2006/relationships/chart" Target="../charts/chart1.xml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96.xml"/><Relationship Id="rId2" Type="http://schemas.openxmlformats.org/officeDocument/2006/relationships/image" Target="../media/image71.jpeg"/><Relationship Id="rId1" Type="http://schemas.openxmlformats.org/officeDocument/2006/relationships/image" Target="../media/image70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97.xml"/><Relationship Id="rId2" Type="http://schemas.openxmlformats.org/officeDocument/2006/relationships/image" Target="../media/image73.jpeg"/><Relationship Id="rId1" Type="http://schemas.openxmlformats.org/officeDocument/2006/relationships/image" Target="../media/image72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9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9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0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0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47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48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49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tags" Target="../tags/tag152.xml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tags" Target="../tags/tag151.xml"/><Relationship Id="rId1" Type="http://schemas.openxmlformats.org/officeDocument/2006/relationships/tags" Target="../tags/tag150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53.xml"/><Relationship Id="rId2" Type="http://schemas.openxmlformats.org/officeDocument/2006/relationships/image" Target="../media/image13.jpe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58825" y="302260"/>
            <a:ext cx="104305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 b="1">
                <a:solidFill>
                  <a:srgbClr val="FF0000"/>
                </a:solidFill>
                <a:latin typeface="华文行楷" panose="02010800040101010101" charset="-122"/>
                <a:ea typeface="华文行楷" panose="02010800040101010101" charset="-122"/>
              </a:rPr>
              <a:t>你知道地球上的七大洲中有哪些大洲大部分区域位于西半球？</a:t>
            </a:r>
            <a:endParaRPr lang="zh-CN" altLang="en-US" sz="2800" b="1">
              <a:solidFill>
                <a:srgbClr val="FF0000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753225" y="982345"/>
            <a:ext cx="5253990" cy="5481320"/>
            <a:chOff x="10635" y="1547"/>
            <a:chExt cx="8274" cy="8632"/>
          </a:xfrm>
        </p:grpSpPr>
        <p:grpSp>
          <p:nvGrpSpPr>
            <p:cNvPr id="7" name="组合 6"/>
            <p:cNvGrpSpPr/>
            <p:nvPr/>
          </p:nvGrpSpPr>
          <p:grpSpPr>
            <a:xfrm>
              <a:off x="10635" y="1547"/>
              <a:ext cx="8274" cy="8632"/>
              <a:chOff x="10635" y="1547"/>
              <a:chExt cx="8274" cy="8632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0635" y="1547"/>
                <a:ext cx="8274" cy="8632"/>
              </a:xfrm>
              <a:prstGeom prst="rect">
                <a:avLst/>
              </a:prstGeom>
            </p:spPr>
          </p:pic>
          <p:sp>
            <p:nvSpPr>
              <p:cNvPr id="6" name="矩形 5"/>
              <p:cNvSpPr/>
              <p:nvPr/>
            </p:nvSpPr>
            <p:spPr>
              <a:xfrm>
                <a:off x="17460" y="1880"/>
                <a:ext cx="1250" cy="462"/>
              </a:xfrm>
              <a:prstGeom prst="rect">
                <a:avLst/>
              </a:prstGeom>
              <a:solidFill>
                <a:srgbClr val="DBEF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8" name="矩形 7"/>
            <p:cNvSpPr/>
            <p:nvPr/>
          </p:nvSpPr>
          <p:spPr>
            <a:xfrm>
              <a:off x="16998" y="1907"/>
              <a:ext cx="367" cy="557"/>
            </a:xfrm>
            <a:prstGeom prst="rect">
              <a:avLst/>
            </a:prstGeom>
            <a:solidFill>
              <a:srgbClr val="DBE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45" y="982345"/>
            <a:ext cx="5866130" cy="548132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18745" y="982345"/>
            <a:ext cx="1249680" cy="5219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800" b="1"/>
              <a:t>北美洲</a:t>
            </a:r>
            <a:endParaRPr lang="zh-CN" altLang="en-US" sz="2800" b="1"/>
          </a:p>
        </p:txBody>
      </p:sp>
      <p:sp>
        <p:nvSpPr>
          <p:cNvPr id="12" name="文本框 11"/>
          <p:cNvSpPr txBox="1"/>
          <p:nvPr/>
        </p:nvSpPr>
        <p:spPr>
          <a:xfrm>
            <a:off x="6753225" y="982345"/>
            <a:ext cx="1249680" cy="5219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800" b="1"/>
              <a:t>南美洲</a:t>
            </a:r>
            <a:endParaRPr lang="zh-CN" altLang="en-US" sz="2800" b="1"/>
          </a:p>
        </p:txBody>
      </p:sp>
      <p:sp>
        <p:nvSpPr>
          <p:cNvPr id="27" name="文本框 26"/>
          <p:cNvSpPr txBox="1"/>
          <p:nvPr/>
        </p:nvSpPr>
        <p:spPr>
          <a:xfrm>
            <a:off x="4043680" y="5941695"/>
            <a:ext cx="4805680" cy="52197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南美洲和北美洲统称为美洲。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 bldLvl="0" animBg="1"/>
      <p:bldP spid="27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1137(20211212-150941)"/>
          <p:cNvPicPr>
            <a:picLocks noChangeAspect="1"/>
          </p:cNvPicPr>
          <p:nvPr/>
        </p:nvPicPr>
        <p:blipFill>
          <a:blip r:embed="rId1">
            <a:lum contrast="36000"/>
          </a:blip>
          <a:stretch>
            <a:fillRect/>
          </a:stretch>
        </p:blipFill>
        <p:spPr>
          <a:xfrm>
            <a:off x="0" y="972820"/>
            <a:ext cx="7321550" cy="53295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464425" y="1536065"/>
            <a:ext cx="956498" cy="58438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800" b="1"/>
              <a:t>本土</a:t>
            </a:r>
            <a:endParaRPr lang="zh-CN" altLang="en-US" sz="2800" b="1"/>
          </a:p>
        </p:txBody>
      </p:sp>
      <p:sp>
        <p:nvSpPr>
          <p:cNvPr id="7" name="文本框 6"/>
          <p:cNvSpPr txBox="1"/>
          <p:nvPr/>
        </p:nvSpPr>
        <p:spPr>
          <a:xfrm>
            <a:off x="7457440" y="4079240"/>
            <a:ext cx="957218" cy="585108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800" b="1"/>
              <a:t>海外</a:t>
            </a:r>
            <a:endParaRPr lang="zh-CN" altLang="en-US" sz="2800" b="1"/>
          </a:p>
        </p:txBody>
      </p:sp>
      <p:sp>
        <p:nvSpPr>
          <p:cNvPr id="8" name="文本框 7"/>
          <p:cNvSpPr txBox="1"/>
          <p:nvPr/>
        </p:nvSpPr>
        <p:spPr>
          <a:xfrm>
            <a:off x="202565" y="302260"/>
            <a:ext cx="28117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美国的领土组成</a:t>
            </a:r>
            <a:endParaRPr lang="zh-CN" altLang="en-US" sz="2800" b="1"/>
          </a:p>
        </p:txBody>
      </p:sp>
      <p:sp>
        <p:nvSpPr>
          <p:cNvPr id="9" name="文本框 8"/>
          <p:cNvSpPr txBox="1"/>
          <p:nvPr/>
        </p:nvSpPr>
        <p:spPr>
          <a:xfrm>
            <a:off x="8601075" y="4141470"/>
            <a:ext cx="9620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/>
              <a:t>2</a:t>
            </a:r>
            <a:r>
              <a:rPr lang="zh-CN" altLang="en-US" sz="2400" b="1"/>
              <a:t>个州</a:t>
            </a:r>
            <a:endParaRPr lang="zh-CN" altLang="en-US" sz="2400" b="1"/>
          </a:p>
        </p:txBody>
      </p:sp>
      <p:sp>
        <p:nvSpPr>
          <p:cNvPr id="10" name="文本框 9"/>
          <p:cNvSpPr txBox="1"/>
          <p:nvPr/>
        </p:nvSpPr>
        <p:spPr>
          <a:xfrm>
            <a:off x="8601075" y="4853305"/>
            <a:ext cx="3103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2400" b="1">
                <a:solidFill>
                  <a:srgbClr val="FF0000"/>
                </a:solidFill>
              </a:rPr>
              <a:t>阿拉斯加州</a:t>
            </a:r>
            <a:r>
              <a:rPr lang="en-US" altLang="zh-CN" sz="2400" b="1">
                <a:solidFill>
                  <a:srgbClr val="FF0000"/>
                </a:solidFill>
              </a:rPr>
              <a:t>+</a:t>
            </a:r>
            <a:r>
              <a:rPr lang="zh-CN" altLang="en-US" sz="2400" b="1">
                <a:solidFill>
                  <a:srgbClr val="FF0000"/>
                </a:solidFill>
              </a:rPr>
              <a:t>夏威夷州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1075" y="1594485"/>
            <a:ext cx="11315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/>
              <a:t>48</a:t>
            </a:r>
            <a:r>
              <a:rPr lang="zh-CN" altLang="en-US" sz="2400" b="1"/>
              <a:t>个州</a:t>
            </a:r>
            <a:endParaRPr lang="zh-CN" altLang="en-US" sz="2400" b="1"/>
          </a:p>
        </p:txBody>
      </p:sp>
      <p:sp>
        <p:nvSpPr>
          <p:cNvPr id="12" name="文本框 11"/>
          <p:cNvSpPr txBox="1"/>
          <p:nvPr/>
        </p:nvSpPr>
        <p:spPr>
          <a:xfrm>
            <a:off x="8515985" y="2182495"/>
            <a:ext cx="39204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sz="2400" b="1"/>
              <a:t>1</a:t>
            </a:r>
            <a:r>
              <a:rPr lang="zh-CN" altLang="en-US" sz="2400" b="1"/>
              <a:t>个特区</a:t>
            </a:r>
            <a:r>
              <a:rPr lang="en-US" altLang="zh-CN" sz="2400" b="1">
                <a:solidFill>
                  <a:srgbClr val="FF0000"/>
                </a:solidFill>
              </a:rPr>
              <a:t> </a:t>
            </a:r>
            <a:r>
              <a:rPr lang="zh-CN" altLang="en-US" sz="2400" b="1">
                <a:solidFill>
                  <a:srgbClr val="FF0000"/>
                </a:solidFill>
              </a:rPr>
              <a:t>哥伦比亚特区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460490" y="4525645"/>
            <a:ext cx="861060" cy="186690"/>
          </a:xfrm>
          <a:prstGeom prst="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033135" y="2366645"/>
            <a:ext cx="427355" cy="42735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160645" y="2794000"/>
            <a:ext cx="2011680" cy="8991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p>
            <a:pPr algn="ctr" fontAlgn="auto">
              <a:lnSpc>
                <a:spcPct val="125000"/>
              </a:lnSpc>
            </a:pPr>
            <a:r>
              <a:rPr lang="zh-CN" altLang="en-US" sz="2400" b="1"/>
              <a:t>首都：华盛顿</a:t>
            </a:r>
            <a:endParaRPr lang="zh-CN" altLang="en-US" b="1"/>
          </a:p>
          <a:p>
            <a:pPr algn="ctr" fontAlgn="auto">
              <a:lnSpc>
                <a:spcPct val="125000"/>
              </a:lnSpc>
            </a:pPr>
            <a:r>
              <a:rPr lang="zh-CN" altLang="en-US" b="1"/>
              <a:t>位于哥伦比亚特区</a:t>
            </a:r>
            <a:endParaRPr lang="zh-CN" altLang="en-US" b="1"/>
          </a:p>
        </p:txBody>
      </p:sp>
      <p:sp>
        <p:nvSpPr>
          <p:cNvPr id="19" name="任意多边形 18"/>
          <p:cNvSpPr/>
          <p:nvPr/>
        </p:nvSpPr>
        <p:spPr>
          <a:xfrm>
            <a:off x="843915" y="1101725"/>
            <a:ext cx="819785" cy="567055"/>
          </a:xfrm>
          <a:custGeom>
            <a:avLst/>
            <a:gdLst>
              <a:gd name="connisteX0" fmla="*/ 0 w 819785"/>
              <a:gd name="connsiteY0" fmla="*/ 34925 h 567055"/>
              <a:gd name="connisteX1" fmla="*/ 8890 w 819785"/>
              <a:gd name="connsiteY1" fmla="*/ 313690 h 567055"/>
              <a:gd name="connisteX2" fmla="*/ 69850 w 819785"/>
              <a:gd name="connsiteY2" fmla="*/ 444500 h 567055"/>
              <a:gd name="connisteX3" fmla="*/ 130810 w 819785"/>
              <a:gd name="connsiteY3" fmla="*/ 558165 h 567055"/>
              <a:gd name="connisteX4" fmla="*/ 296545 w 819785"/>
              <a:gd name="connsiteY4" fmla="*/ 558165 h 567055"/>
              <a:gd name="connisteX5" fmla="*/ 497205 w 819785"/>
              <a:gd name="connsiteY5" fmla="*/ 558165 h 567055"/>
              <a:gd name="connisteX6" fmla="*/ 741680 w 819785"/>
              <a:gd name="connsiteY6" fmla="*/ 567055 h 567055"/>
              <a:gd name="connisteX7" fmla="*/ 819785 w 819785"/>
              <a:gd name="connsiteY7" fmla="*/ 165735 h 567055"/>
              <a:gd name="connisteX8" fmla="*/ 235585 w 819785"/>
              <a:gd name="connsiteY8" fmla="*/ 0 h 567055"/>
              <a:gd name="connisteX9" fmla="*/ 139700 w 819785"/>
              <a:gd name="connsiteY9" fmla="*/ 60960 h 567055"/>
              <a:gd name="connisteX10" fmla="*/ 0 w 819785"/>
              <a:gd name="connsiteY10" fmla="*/ 34925 h 5670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819785" h="567055">
                <a:moveTo>
                  <a:pt x="0" y="34925"/>
                </a:moveTo>
                <a:lnTo>
                  <a:pt x="8890" y="313690"/>
                </a:lnTo>
                <a:lnTo>
                  <a:pt x="69850" y="444500"/>
                </a:lnTo>
                <a:lnTo>
                  <a:pt x="130810" y="558165"/>
                </a:lnTo>
                <a:lnTo>
                  <a:pt x="296545" y="558165"/>
                </a:lnTo>
                <a:lnTo>
                  <a:pt x="497205" y="558165"/>
                </a:lnTo>
                <a:lnTo>
                  <a:pt x="741680" y="567055"/>
                </a:lnTo>
                <a:lnTo>
                  <a:pt x="819785" y="165735"/>
                </a:lnTo>
                <a:lnTo>
                  <a:pt x="235585" y="0"/>
                </a:lnTo>
                <a:lnTo>
                  <a:pt x="139700" y="60960"/>
                </a:lnTo>
                <a:lnTo>
                  <a:pt x="0" y="34925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552450" y="120840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/>
              <a:t>华盛顿州</a:t>
            </a:r>
            <a:endParaRPr lang="zh-CN" altLang="en-US" sz="2400" b="1"/>
          </a:p>
        </p:txBody>
      </p:sp>
      <p:sp>
        <p:nvSpPr>
          <p:cNvPr id="21" name="任意多边形 20"/>
          <p:cNvSpPr/>
          <p:nvPr/>
        </p:nvSpPr>
        <p:spPr>
          <a:xfrm>
            <a:off x="0" y="4371975"/>
            <a:ext cx="3216910" cy="1927225"/>
          </a:xfrm>
          <a:custGeom>
            <a:avLst/>
            <a:gdLst>
              <a:gd name="connisteX0" fmla="*/ 7620 w 3216910"/>
              <a:gd name="connsiteY0" fmla="*/ 0 h 1927225"/>
              <a:gd name="connisteX1" fmla="*/ 0 w 3216910"/>
              <a:gd name="connsiteY1" fmla="*/ 1927225 h 1927225"/>
              <a:gd name="connisteX2" fmla="*/ 3216910 w 3216910"/>
              <a:gd name="connsiteY2" fmla="*/ 1910080 h 1927225"/>
              <a:gd name="connisteX3" fmla="*/ 3216910 w 3216910"/>
              <a:gd name="connsiteY3" fmla="*/ 775970 h 1927225"/>
              <a:gd name="connisteX4" fmla="*/ 2327910 w 3216910"/>
              <a:gd name="connsiteY4" fmla="*/ 0 h 1927225"/>
              <a:gd name="connisteX5" fmla="*/ 7620 w 3216910"/>
              <a:gd name="connsiteY5" fmla="*/ 0 h 192722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3216910" h="1927225">
                <a:moveTo>
                  <a:pt x="7620" y="0"/>
                </a:moveTo>
                <a:lnTo>
                  <a:pt x="0" y="1927225"/>
                </a:lnTo>
                <a:lnTo>
                  <a:pt x="3216910" y="1910080"/>
                </a:lnTo>
                <a:lnTo>
                  <a:pt x="3216910" y="775970"/>
                </a:lnTo>
                <a:lnTo>
                  <a:pt x="2327910" y="0"/>
                </a:lnTo>
                <a:lnTo>
                  <a:pt x="7620" y="0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3215640" y="5130800"/>
            <a:ext cx="2110740" cy="114236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7" grpId="0" bldLvl="0" animBg="1"/>
      <p:bldP spid="9" grpId="0"/>
      <p:bldP spid="10" grpId="0"/>
      <p:bldP spid="11" grpId="0"/>
      <p:bldP spid="12" grpId="0"/>
      <p:bldP spid="16" grpId="0" bldLvl="0" animBg="1"/>
      <p:bldP spid="14" grpId="0" bldLvl="0" animBg="1"/>
      <p:bldP spid="17" grpId="0" bldLvl="0" animBg="1"/>
      <p:bldP spid="19" grpId="0" bldLvl="0" animBg="1"/>
      <p:bldP spid="20" grpId="0"/>
      <p:bldP spid="21" grpId="0" bldLvl="0" animBg="1"/>
      <p:bldP spid="22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C:/Users/deng/AppData/Local/Temp/picturecompress_20210824163310/output_1.pngoutput_1"/>
          <p:cNvPicPr>
            <a:picLocks noChangeAspect="1"/>
          </p:cNvPicPr>
          <p:nvPr/>
        </p:nvPicPr>
        <p:blipFill>
          <a:blip r:embed="rId1"/>
          <a:srcRect l="16878" t="22637" r="14305" b="5085"/>
          <a:stretch>
            <a:fillRect/>
          </a:stretch>
        </p:blipFill>
        <p:spPr>
          <a:xfrm>
            <a:off x="0" y="1133475"/>
            <a:ext cx="7178040" cy="471233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0" y="328930"/>
            <a:ext cx="28117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美国的地理位置</a:t>
            </a:r>
            <a:endParaRPr lang="zh-CN" altLang="en-US" sz="2800" b="1"/>
          </a:p>
        </p:txBody>
      </p:sp>
      <p:sp>
        <p:nvSpPr>
          <p:cNvPr id="6" name="矩形标注 5"/>
          <p:cNvSpPr/>
          <p:nvPr/>
        </p:nvSpPr>
        <p:spPr>
          <a:xfrm>
            <a:off x="5109845" y="1915795"/>
            <a:ext cx="1098550" cy="366395"/>
          </a:xfrm>
          <a:prstGeom prst="wedgeRectCallout">
            <a:avLst/>
          </a:prstGeom>
          <a:solidFill>
            <a:schemeClr val="accent3">
              <a:alpha val="37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美国本土</a:t>
            </a:r>
            <a:endParaRPr lang="zh-CN" altLang="en-US" b="1"/>
          </a:p>
        </p:txBody>
      </p:sp>
      <p:sp>
        <p:nvSpPr>
          <p:cNvPr id="13" name="矩形标注 12"/>
          <p:cNvSpPr/>
          <p:nvPr/>
        </p:nvSpPr>
        <p:spPr>
          <a:xfrm>
            <a:off x="4011295" y="1362710"/>
            <a:ext cx="1428750" cy="366395"/>
          </a:xfrm>
          <a:prstGeom prst="wedgeRectCallout">
            <a:avLst/>
          </a:prstGeom>
          <a:solidFill>
            <a:schemeClr val="accent3">
              <a:alpha val="37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阿拉斯加州</a:t>
            </a:r>
            <a:endParaRPr lang="zh-CN" altLang="en-US" b="1"/>
          </a:p>
        </p:txBody>
      </p:sp>
      <p:sp>
        <p:nvSpPr>
          <p:cNvPr id="15" name="矩形标注 14"/>
          <p:cNvSpPr/>
          <p:nvPr/>
        </p:nvSpPr>
        <p:spPr>
          <a:xfrm>
            <a:off x="4011295" y="2336165"/>
            <a:ext cx="1123950" cy="366395"/>
          </a:xfrm>
          <a:prstGeom prst="wedgeRectCallout">
            <a:avLst>
              <a:gd name="adj1" fmla="val -6101"/>
              <a:gd name="adj2" fmla="val 55372"/>
            </a:avLst>
          </a:prstGeom>
          <a:solidFill>
            <a:schemeClr val="accent3">
              <a:alpha val="37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夏威夷州</a:t>
            </a:r>
            <a:endParaRPr lang="zh-CN" altLang="en-US" b="1"/>
          </a:p>
        </p:txBody>
      </p:sp>
      <p:sp>
        <p:nvSpPr>
          <p:cNvPr id="18" name="文本框 17"/>
          <p:cNvSpPr txBox="1"/>
          <p:nvPr/>
        </p:nvSpPr>
        <p:spPr>
          <a:xfrm>
            <a:off x="8849995" y="328930"/>
            <a:ext cx="1661754" cy="578444"/>
          </a:xfrm>
          <a:prstGeom prst="round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bg1"/>
                </a:solidFill>
              </a:rPr>
              <a:t>海陆位置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00830" y="2936240"/>
            <a:ext cx="1249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bg2">
                    <a:lumMod val="50000"/>
                  </a:schemeClr>
                </a:solidFill>
              </a:rPr>
              <a:t>太平洋</a:t>
            </a:r>
            <a:endParaRPr lang="zh-CN" altLang="en-US" sz="2800" b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 rot="20160000">
            <a:off x="6275705" y="1924685"/>
            <a:ext cx="64897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bg2">
                    <a:lumMod val="50000"/>
                  </a:schemeClr>
                </a:solidFill>
              </a:rPr>
              <a:t>大西洋</a:t>
            </a:r>
            <a:endParaRPr lang="zh-CN" altLang="en-US" sz="2800" b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67000" y="1207135"/>
            <a:ext cx="1249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bg2">
                    <a:lumMod val="50000"/>
                  </a:schemeClr>
                </a:solidFill>
              </a:rPr>
              <a:t>北冰洋</a:t>
            </a:r>
            <a:endParaRPr lang="zh-CN" altLang="en-US" sz="2800" b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44715" y="850900"/>
            <a:ext cx="150368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600" b="1"/>
              <a:t>美国本土</a:t>
            </a:r>
            <a:endParaRPr lang="zh-CN" altLang="en-US" sz="2600" b="1"/>
          </a:p>
        </p:txBody>
      </p:sp>
      <p:sp>
        <p:nvSpPr>
          <p:cNvPr id="9" name="文本框 8"/>
          <p:cNvSpPr txBox="1"/>
          <p:nvPr/>
        </p:nvSpPr>
        <p:spPr>
          <a:xfrm>
            <a:off x="7178040" y="2936240"/>
            <a:ext cx="183388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600" b="1"/>
              <a:t>阿拉斯加州</a:t>
            </a:r>
            <a:endParaRPr lang="zh-CN" altLang="en-US" sz="2600" b="1"/>
          </a:p>
        </p:txBody>
      </p:sp>
      <p:sp>
        <p:nvSpPr>
          <p:cNvPr id="10" name="文本框 9"/>
          <p:cNvSpPr txBox="1"/>
          <p:nvPr/>
        </p:nvSpPr>
        <p:spPr>
          <a:xfrm>
            <a:off x="7315835" y="5470525"/>
            <a:ext cx="1503680" cy="4914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600" b="1"/>
              <a:t>夏威夷州</a:t>
            </a:r>
            <a:endParaRPr lang="zh-CN" altLang="en-US" sz="2600" b="1"/>
          </a:p>
        </p:txBody>
      </p:sp>
      <p:sp>
        <p:nvSpPr>
          <p:cNvPr id="11" name="文本框 10"/>
          <p:cNvSpPr txBox="1"/>
          <p:nvPr/>
        </p:nvSpPr>
        <p:spPr>
          <a:xfrm>
            <a:off x="7117080" y="1499235"/>
            <a:ext cx="5127625" cy="119888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位于北美洲中部，东临大西洋，西临太平洋，北接加拿大，南接墨西哥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178040" y="3587750"/>
            <a:ext cx="5127625" cy="17532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位于北美洲西北部，东接加拿大，西隔白令海峡与亚洲隔海相望，北临北冰洋，南临太平洋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244715" y="5921375"/>
            <a:ext cx="3266440" cy="6451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位于大洋洲太平洋中部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00830" y="385445"/>
            <a:ext cx="2320290" cy="5219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世界第四大国</a:t>
            </a:r>
            <a:endParaRPr lang="zh-CN" altLang="en-US" sz="2800" b="1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3" grpId="0"/>
      <p:bldP spid="7" grpId="0"/>
      <p:bldP spid="4" grpId="0"/>
      <p:bldP spid="8" grpId="0"/>
      <p:bldP spid="9" grpId="0"/>
      <p:bldP spid="10" grpId="0"/>
      <p:bldP spid="11" grpId="0" bldLvl="0" animBg="1"/>
      <p:bldP spid="12" grpId="0" bldLvl="0" animBg="1"/>
      <p:bldP spid="14" grpId="0" bldLvl="0" animBg="1"/>
      <p:bldP spid="16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295275"/>
            <a:ext cx="4347845" cy="2289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0" y="2644775"/>
            <a:ext cx="434848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b="1">
                <a:latin typeface="华文行楷" panose="02010800040101010101" charset="-122"/>
                <a:ea typeface="华文行楷" panose="02010800040101010101" charset="-122"/>
              </a:rPr>
              <a:t>你知道美国国旗的含义吗？</a:t>
            </a:r>
            <a:endParaRPr lang="zh-CN" altLang="en-US" sz="2800" b="1"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990" y="4378325"/>
            <a:ext cx="493458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sz="2400" b="1">
                <a:solidFill>
                  <a:srgbClr val="FF0000"/>
                </a:solidFill>
              </a:rPr>
              <a:t>国旗的13个交替的红色和白色条纹代表了13个</a:t>
            </a:r>
            <a:r>
              <a:rPr lang="zh-CN" sz="2400" b="1">
                <a:solidFill>
                  <a:srgbClr val="FF0000"/>
                </a:solidFill>
              </a:rPr>
              <a:t>于</a:t>
            </a:r>
            <a:r>
              <a:rPr lang="en-US" altLang="zh-CN" sz="2400" b="1">
                <a:solidFill>
                  <a:srgbClr val="FF0000"/>
                </a:solidFill>
              </a:rPr>
              <a:t>1776</a:t>
            </a:r>
            <a:r>
              <a:rPr lang="zh-CN" altLang="en-US" sz="2400" b="1">
                <a:solidFill>
                  <a:srgbClr val="FF0000"/>
                </a:solidFill>
              </a:rPr>
              <a:t>年从英国统治下独立的</a:t>
            </a:r>
            <a:r>
              <a:rPr sz="2400" b="1">
                <a:solidFill>
                  <a:srgbClr val="FF0000"/>
                </a:solidFill>
              </a:rPr>
              <a:t>原始殖民地</a:t>
            </a:r>
            <a:r>
              <a:rPr lang="zh-CN" sz="2400" b="1">
                <a:solidFill>
                  <a:srgbClr val="FF0000"/>
                </a:solidFill>
              </a:rPr>
              <a:t>。</a:t>
            </a:r>
            <a:endParaRPr lang="zh-CN" sz="2400" b="1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575" y="1120775"/>
            <a:ext cx="6975475" cy="461645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325100" y="2465705"/>
            <a:ext cx="1316990" cy="967740"/>
          </a:xfrm>
          <a:prstGeom prst="rect">
            <a:avLst/>
          </a:prstGeom>
          <a:solidFill>
            <a:schemeClr val="bg1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72675" y="3860800"/>
            <a:ext cx="1316990" cy="967740"/>
          </a:xfrm>
          <a:prstGeom prst="rect">
            <a:avLst/>
          </a:prstGeom>
          <a:solidFill>
            <a:schemeClr val="bg1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709535" y="4378325"/>
            <a:ext cx="1439545" cy="1081405"/>
          </a:xfrm>
          <a:prstGeom prst="rect">
            <a:avLst/>
          </a:prstGeom>
          <a:solidFill>
            <a:schemeClr val="bg1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298440" y="3131820"/>
            <a:ext cx="846455" cy="880745"/>
          </a:xfrm>
          <a:prstGeom prst="rect">
            <a:avLst/>
          </a:prstGeom>
          <a:solidFill>
            <a:schemeClr val="bg1"/>
          </a:solidFill>
          <a:ln>
            <a:solidFill>
              <a:srgbClr val="000000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0394950" y="1758950"/>
            <a:ext cx="13169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002060"/>
                </a:solidFill>
              </a:rPr>
              <a:t>殖民扩张</a:t>
            </a:r>
            <a:endParaRPr lang="zh-CN" altLang="en-US" sz="2000" b="1">
              <a:solidFill>
                <a:srgbClr val="002060"/>
              </a:solidFill>
            </a:endParaRPr>
          </a:p>
          <a:p>
            <a:pPr algn="ctr"/>
            <a:r>
              <a:rPr lang="zh-CN" altLang="en-US" sz="2000" b="1">
                <a:solidFill>
                  <a:srgbClr val="002060"/>
                </a:solidFill>
              </a:rPr>
              <a:t>（白种人）</a:t>
            </a:r>
            <a:endParaRPr lang="zh-CN" altLang="en-US" sz="2000" b="1">
              <a:solidFill>
                <a:srgbClr val="00206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972675" y="4828540"/>
            <a:ext cx="13169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002060"/>
                </a:solidFill>
              </a:rPr>
              <a:t>（黑种人）</a:t>
            </a:r>
            <a:endParaRPr lang="zh-CN" altLang="en-US" sz="2000" b="1">
              <a:solidFill>
                <a:srgbClr val="002060"/>
              </a:solidFill>
            </a:endParaRPr>
          </a:p>
          <a:p>
            <a:pPr algn="ctr"/>
            <a:r>
              <a:rPr lang="zh-CN" altLang="en-US" sz="2000" b="1">
                <a:solidFill>
                  <a:srgbClr val="002060"/>
                </a:solidFill>
              </a:rPr>
              <a:t>黑奴买卖</a:t>
            </a:r>
            <a:endParaRPr lang="zh-CN" altLang="en-US" sz="2000" b="1">
              <a:solidFill>
                <a:srgbClr val="00206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237480" y="3990975"/>
            <a:ext cx="13169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002060"/>
                </a:solidFill>
              </a:rPr>
              <a:t>（黄种人）</a:t>
            </a:r>
            <a:endParaRPr lang="zh-CN" altLang="en-US" sz="2000" b="1">
              <a:solidFill>
                <a:srgbClr val="002060"/>
              </a:solidFill>
            </a:endParaRPr>
          </a:p>
          <a:p>
            <a:pPr algn="ctr"/>
            <a:r>
              <a:rPr lang="zh-CN" altLang="en-US" sz="2000" b="1">
                <a:solidFill>
                  <a:srgbClr val="002060"/>
                </a:solidFill>
              </a:rPr>
              <a:t>劳工</a:t>
            </a:r>
            <a:endParaRPr lang="zh-CN" altLang="en-US" sz="2000" b="1">
              <a:solidFill>
                <a:srgbClr val="00206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282815" y="2185670"/>
            <a:ext cx="18662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002060"/>
                </a:solidFill>
              </a:rPr>
              <a:t>美国土著居民</a:t>
            </a:r>
            <a:endParaRPr lang="en-US" altLang="zh-CN" sz="2000" b="1">
              <a:solidFill>
                <a:srgbClr val="002060"/>
              </a:solidFill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ldLvl="0" animBg="1"/>
      <p:bldP spid="9" grpId="0" bldLvl="0" animBg="1"/>
      <p:bldP spid="10" grpId="0" bldLvl="0" animBg="1"/>
      <p:bldP spid="11" grpId="0" bldLvl="0" animBg="1"/>
      <p:bldP spid="8" grpId="1" bldLvl="0" animBg="1"/>
      <p:bldP spid="12" grpId="0"/>
      <p:bldP spid="9" grpId="1" bldLvl="0" animBg="1"/>
      <p:bldP spid="13" grpId="1"/>
      <p:bldP spid="11" grpId="1" bldLvl="0" animBg="1"/>
      <p:bldP spid="10" grpId="1" bldLvl="0" animBg="1"/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0" y="903605"/>
            <a:ext cx="5872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2800" b="1"/>
              <a:t>历史上不同时期迁入美国的居民数量</a:t>
            </a:r>
            <a:endParaRPr lang="zh-CN" altLang="en-US" sz="2800" b="1"/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180340" y="1605915"/>
          <a:ext cx="5628005" cy="459613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4147185"/>
                <a:gridCol w="1480820"/>
              </a:tblGrid>
              <a:tr h="6565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时间</a:t>
                      </a:r>
                      <a:endParaRPr lang="zh-CN" altLang="en-US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人数</a:t>
                      </a:r>
                      <a:endParaRPr lang="zh-CN" altLang="en-US" sz="2400"/>
                    </a:p>
                  </a:txBody>
                  <a:tcPr anchor="ctr" anchorCtr="0"/>
                </a:tc>
              </a:tr>
              <a:tr h="6565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1821-1850</a:t>
                      </a:r>
                      <a:r>
                        <a:rPr lang="zh-CN" altLang="en-US" sz="2400"/>
                        <a:t>（资本主义初期）</a:t>
                      </a:r>
                      <a:endParaRPr lang="zh-CN" altLang="en-US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246.2</a:t>
                      </a:r>
                      <a:r>
                        <a:rPr lang="zh-CN" altLang="en-US" sz="2400"/>
                        <a:t>万</a:t>
                      </a:r>
                      <a:endParaRPr lang="zh-CN" altLang="en-US" sz="2400"/>
                    </a:p>
                  </a:txBody>
                  <a:tcPr anchor="ctr" anchorCtr="0"/>
                </a:tc>
              </a:tr>
              <a:tr h="6565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1851-1880</a:t>
                      </a:r>
                      <a:r>
                        <a:rPr lang="zh-CN" altLang="en-US" sz="2400"/>
                        <a:t>（美国西部开发）</a:t>
                      </a:r>
                      <a:endParaRPr lang="zh-CN" altLang="en-US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772.5</a:t>
                      </a:r>
                      <a:r>
                        <a:rPr lang="zh-CN" altLang="en-US" sz="2400"/>
                        <a:t>万</a:t>
                      </a:r>
                      <a:endParaRPr lang="zh-CN" altLang="en-US" sz="2400"/>
                    </a:p>
                  </a:txBody>
                  <a:tcPr anchor="ctr" anchorCtr="0"/>
                </a:tc>
              </a:tr>
              <a:tr h="6565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1881-1900</a:t>
                      </a:r>
                      <a:r>
                        <a:rPr lang="zh-CN" altLang="en-US" sz="2400"/>
                        <a:t>（工业大发展）</a:t>
                      </a:r>
                      <a:endParaRPr lang="zh-CN" altLang="en-US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893.5</a:t>
                      </a:r>
                      <a:r>
                        <a:rPr lang="zh-CN" altLang="en-US" sz="2400"/>
                        <a:t>万</a:t>
                      </a:r>
                      <a:endParaRPr lang="zh-CN" altLang="en-US" sz="2400"/>
                    </a:p>
                  </a:txBody>
                  <a:tcPr anchor="ctr" anchorCtr="0"/>
                </a:tc>
              </a:tr>
              <a:tr h="6565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1901-1930</a:t>
                      </a:r>
                      <a:r>
                        <a:rPr lang="zh-CN" altLang="en-US" sz="2400"/>
                        <a:t>（一战前后）</a:t>
                      </a:r>
                      <a:endParaRPr lang="zh-CN" altLang="en-US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1863.8</a:t>
                      </a:r>
                      <a:r>
                        <a:rPr lang="zh-CN" altLang="en-US" sz="2400"/>
                        <a:t>万</a:t>
                      </a:r>
                      <a:endParaRPr lang="zh-CN" altLang="en-US" sz="2400"/>
                    </a:p>
                  </a:txBody>
                  <a:tcPr anchor="ctr" anchorCtr="0"/>
                </a:tc>
              </a:tr>
              <a:tr h="6565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1931-1960</a:t>
                      </a:r>
                      <a:r>
                        <a:rPr lang="zh-CN" altLang="en-US" sz="2400"/>
                        <a:t>（经济危机与二战）</a:t>
                      </a:r>
                      <a:endParaRPr lang="zh-CN" altLang="en-US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407.8</a:t>
                      </a:r>
                      <a:r>
                        <a:rPr lang="zh-CN" altLang="en-US" sz="2400"/>
                        <a:t>万</a:t>
                      </a:r>
                      <a:endParaRPr lang="zh-CN" altLang="en-US" sz="2400"/>
                    </a:p>
                  </a:txBody>
                  <a:tcPr anchor="ctr" anchorCtr="0"/>
                </a:tc>
              </a:tr>
              <a:tr h="6565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1961-1975</a:t>
                      </a:r>
                      <a:endParaRPr lang="en-US" altLang="zh-CN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529.5</a:t>
                      </a:r>
                      <a:r>
                        <a:rPr lang="zh-CN" altLang="en-US" sz="2400"/>
                        <a:t>万</a:t>
                      </a:r>
                      <a:endParaRPr lang="zh-CN" altLang="en-US" sz="2400"/>
                    </a:p>
                  </a:txBody>
                  <a:tcPr anchor="ctr" anchorCtr="0"/>
                </a:tc>
              </a:tr>
            </a:tbl>
          </a:graphicData>
        </a:graphic>
      </p:graphicFrame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lum contrast="42000"/>
          </a:blip>
          <a:stretch>
            <a:fillRect/>
          </a:stretch>
        </p:blipFill>
        <p:spPr>
          <a:xfrm>
            <a:off x="5970905" y="1605915"/>
            <a:ext cx="6221095" cy="429260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11092180" y="3864610"/>
            <a:ext cx="715010" cy="34861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160770" y="5351780"/>
            <a:ext cx="575945" cy="34861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6409690" y="3864610"/>
            <a:ext cx="662305" cy="44450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7374255" y="5303520"/>
            <a:ext cx="1507490" cy="39687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6810375" y="652145"/>
            <a:ext cx="4813935" cy="5219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移民国家</a:t>
            </a:r>
            <a:r>
              <a:rPr lang="en-US" altLang="zh-CN" sz="28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——“</a:t>
            </a:r>
            <a:r>
              <a:rPr lang="zh-CN" altLang="en-US" sz="28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民族大熔炉</a:t>
            </a:r>
            <a:r>
              <a:rPr lang="en-US" altLang="zh-CN" sz="28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”</a:t>
            </a:r>
            <a:endParaRPr lang="en-US" altLang="zh-CN" sz="2800" b="1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4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135" y="1277620"/>
            <a:ext cx="6263640" cy="41287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544945" y="290195"/>
            <a:ext cx="516826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b="1">
                <a:latin typeface="华文行楷" panose="02010800040101010101" charset="-122"/>
                <a:ea typeface="华文行楷" panose="02010800040101010101" charset="-122"/>
              </a:rPr>
              <a:t>读图，观察美国本土人口的分布特点。</a:t>
            </a:r>
            <a:endParaRPr lang="zh-CN" altLang="en-US" sz="2800" b="1"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70840" y="547370"/>
            <a:ext cx="5259705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sz="24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世界第三人口大国，人口总数超过</a:t>
            </a:r>
            <a:r>
              <a:rPr lang="en-US" altLang="zh-CN" sz="24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3</a:t>
            </a:r>
            <a:r>
              <a:rPr lang="zh-CN" altLang="en-US" sz="24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亿</a:t>
            </a:r>
            <a:endParaRPr lang="zh-CN" altLang="en-US" sz="2400" b="1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27775" y="2320925"/>
            <a:ext cx="2926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002060"/>
                </a:solidFill>
              </a:rPr>
              <a:t>美国人口分布不均匀</a:t>
            </a:r>
            <a:endParaRPr lang="zh-CN" altLang="en-US" sz="2400" b="1">
              <a:solidFill>
                <a:srgbClr val="00206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261100" y="3079115"/>
            <a:ext cx="540258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>
                <a:solidFill>
                  <a:schemeClr val="accent3">
                    <a:lumMod val="75000"/>
                  </a:schemeClr>
                </a:solidFill>
              </a:rPr>
              <a:t>东部和西部沿海地区人口最为稠密；</a:t>
            </a:r>
            <a:endParaRPr lang="zh-CN" altLang="en-US" sz="2400" b="1">
              <a:solidFill>
                <a:schemeClr val="accent3">
                  <a:lumMod val="75000"/>
                </a:schemeClr>
              </a:solidFill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>
                <a:solidFill>
                  <a:schemeClr val="accent3">
                    <a:lumMod val="75000"/>
                  </a:schemeClr>
                </a:solidFill>
              </a:rPr>
              <a:t>南部和中东部地区人口也比较密集；</a:t>
            </a:r>
            <a:endParaRPr lang="zh-CN" altLang="en-US" sz="2400" b="1">
              <a:solidFill>
                <a:schemeClr val="accent3">
                  <a:lumMod val="75000"/>
                </a:schemeClr>
              </a:solidFill>
            </a:endParaRPr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>
                <a:solidFill>
                  <a:schemeClr val="accent3">
                    <a:lumMod val="75000"/>
                  </a:schemeClr>
                </a:solidFill>
              </a:rPr>
              <a:t>中西部内陆地区人口稀疏。</a:t>
            </a:r>
            <a:endParaRPr lang="zh-CN" altLang="en-US" sz="24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534400" y="5388610"/>
            <a:ext cx="183769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3200" b="1">
                <a:solidFill>
                  <a:srgbClr val="C00000"/>
                </a:solidFill>
                <a:latin typeface="华文行楷" panose="02010800040101010101" charset="-122"/>
                <a:ea typeface="华文行楷" panose="02010800040101010101" charset="-122"/>
              </a:rPr>
              <a:t>为什么？</a:t>
            </a:r>
            <a:endParaRPr lang="zh-CN" altLang="en-US" sz="3200" b="1">
              <a:solidFill>
                <a:srgbClr val="C00000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  <p:bldP spid="3" grpId="1"/>
      <p:bldP spid="7" grpId="0"/>
      <p:bldP spid="8" grpId="0"/>
      <p:bldP spid="9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lum contrast="30000"/>
          </a:blip>
          <a:srcRect l="2657"/>
          <a:stretch>
            <a:fillRect/>
          </a:stretch>
        </p:blipFill>
        <p:spPr>
          <a:xfrm>
            <a:off x="0" y="860425"/>
            <a:ext cx="7837805" cy="57130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277495"/>
            <a:ext cx="21894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美国的地形</a:t>
            </a:r>
            <a:endParaRPr lang="zh-CN" altLang="en-US" sz="2800" b="1"/>
          </a:p>
        </p:txBody>
      </p:sp>
      <p:sp>
        <p:nvSpPr>
          <p:cNvPr id="6" name="文本框 5"/>
          <p:cNvSpPr txBox="1"/>
          <p:nvPr/>
        </p:nvSpPr>
        <p:spPr>
          <a:xfrm>
            <a:off x="7926070" y="339090"/>
            <a:ext cx="37452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华文行楷" panose="02010800040101010101" charset="-122"/>
                <a:ea typeface="华文行楷" panose="02010800040101010101" charset="-122"/>
              </a:rPr>
              <a:t>找出美国主要的地形区</a:t>
            </a:r>
            <a:endParaRPr lang="zh-CN" altLang="en-US" sz="2800" b="1"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37805" y="974725"/>
            <a:ext cx="12515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山地：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785100" y="3525520"/>
            <a:ext cx="12515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高原：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785100" y="4289425"/>
            <a:ext cx="12515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华文楷体" panose="02010600040101010101" charset="-122"/>
                <a:ea typeface="华文楷体" panose="02010600040101010101" charset="-122"/>
              </a:rPr>
              <a:t>平原：</a:t>
            </a:r>
            <a:endParaRPr lang="zh-CN" altLang="en-US" sz="2800" b="1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785100" y="1496695"/>
            <a:ext cx="46405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400" b="1">
                <a:solidFill>
                  <a:schemeClr val="accent6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西部</a:t>
            </a:r>
            <a:r>
              <a:rPr lang="en-US" altLang="zh-CN" sz="2400" b="1">
                <a:solidFill>
                  <a:schemeClr val="accent6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—</a:t>
            </a:r>
            <a:r>
              <a:rPr lang="zh-CN" altLang="en-US" sz="2400" b="1">
                <a:solidFill>
                  <a:schemeClr val="accent6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科迪勒拉山系（海岸山脉、内华达山脉、落基山脉）</a:t>
            </a:r>
            <a:endParaRPr lang="zh-CN" altLang="en-US" sz="2400" b="1">
              <a:solidFill>
                <a:schemeClr val="accent6">
                  <a:lumMod val="7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785100" y="2678430"/>
            <a:ext cx="46405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sz="2400" b="1">
                <a:solidFill>
                  <a:schemeClr val="accent6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东部</a:t>
            </a:r>
            <a:r>
              <a:rPr lang="en-US" altLang="zh-CN" sz="2400" b="1">
                <a:solidFill>
                  <a:schemeClr val="accent6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—</a:t>
            </a:r>
            <a:r>
              <a:rPr lang="zh-CN" altLang="en-US" sz="2400" b="1">
                <a:solidFill>
                  <a:schemeClr val="accent6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阿巴拉契亚山脉</a:t>
            </a:r>
            <a:endParaRPr lang="zh-CN" altLang="en-US" sz="2400" b="1">
              <a:solidFill>
                <a:schemeClr val="accent6">
                  <a:lumMod val="7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836660" y="3392805"/>
            <a:ext cx="20681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sz="2400" b="1">
                <a:solidFill>
                  <a:srgbClr val="BC8D40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大高原</a:t>
            </a:r>
            <a:endParaRPr lang="zh-CN" sz="2400" b="1">
              <a:solidFill>
                <a:srgbClr val="BC8D40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926070" y="4811395"/>
            <a:ext cx="20681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sz="2400" b="1">
                <a:solidFill>
                  <a:schemeClr val="accent5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大平原</a:t>
            </a:r>
            <a:endParaRPr lang="zh-CN" sz="2400" b="1">
              <a:solidFill>
                <a:schemeClr val="accent5">
                  <a:lumMod val="7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927975" y="5374640"/>
            <a:ext cx="43548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sz="2400" b="1">
                <a:solidFill>
                  <a:schemeClr val="accent5">
                    <a:lumMod val="7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密西西比平原、墨西哥湾沿岸平原、大西洋沿岸平原</a:t>
            </a:r>
            <a:endParaRPr lang="zh-CN" sz="2400" b="1">
              <a:solidFill>
                <a:schemeClr val="accent5">
                  <a:lumMod val="75000"/>
                </a:schemeClr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00100" y="1292225"/>
            <a:ext cx="538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accent3">
                    <a:lumMod val="75000"/>
                  </a:schemeClr>
                </a:solidFill>
              </a:rPr>
              <a:t>科</a:t>
            </a:r>
            <a:endParaRPr lang="zh-CN" altLang="en-US" sz="28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00100" y="2003425"/>
            <a:ext cx="538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accent3">
                    <a:lumMod val="75000"/>
                  </a:schemeClr>
                </a:solidFill>
              </a:rPr>
              <a:t>迪</a:t>
            </a:r>
            <a:endParaRPr lang="zh-CN" altLang="en-US" sz="28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83285" y="2688590"/>
            <a:ext cx="538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accent3">
                    <a:lumMod val="75000"/>
                  </a:schemeClr>
                </a:solidFill>
              </a:rPr>
              <a:t>勒</a:t>
            </a:r>
            <a:endParaRPr lang="zh-CN" altLang="en-US" sz="28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83285" y="3373755"/>
            <a:ext cx="538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accent3">
                    <a:lumMod val="75000"/>
                  </a:schemeClr>
                </a:solidFill>
              </a:rPr>
              <a:t>拉</a:t>
            </a:r>
            <a:endParaRPr lang="zh-CN" altLang="en-US" sz="28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24610" y="4084955"/>
            <a:ext cx="538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accent3">
                    <a:lumMod val="75000"/>
                  </a:schemeClr>
                </a:solidFill>
              </a:rPr>
              <a:t>山</a:t>
            </a:r>
            <a:endParaRPr lang="zh-CN" altLang="en-US" sz="28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897380" y="4668520"/>
            <a:ext cx="5892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accent3">
                    <a:lumMod val="75000"/>
                  </a:schemeClr>
                </a:solidFill>
              </a:rPr>
              <a:t>系</a:t>
            </a:r>
            <a:endParaRPr lang="zh-CN" altLang="en-US" sz="28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403225" y="1875790"/>
            <a:ext cx="261620" cy="1290955"/>
          </a:xfrm>
          <a:custGeom>
            <a:avLst/>
            <a:gdLst>
              <a:gd name="connisteX0" fmla="*/ 261620 w 261620"/>
              <a:gd name="connsiteY0" fmla="*/ 0 h 1290955"/>
              <a:gd name="connisteX1" fmla="*/ 139700 w 261620"/>
              <a:gd name="connsiteY1" fmla="*/ 384175 h 1290955"/>
              <a:gd name="connisteX2" fmla="*/ 0 w 261620"/>
              <a:gd name="connsiteY2" fmla="*/ 1290955 h 12909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61620" h="1290955">
                <a:moveTo>
                  <a:pt x="261620" y="0"/>
                </a:moveTo>
                <a:cubicBezTo>
                  <a:pt x="240030" y="58420"/>
                  <a:pt x="191770" y="125730"/>
                  <a:pt x="139700" y="384175"/>
                </a:cubicBezTo>
                <a:cubicBezTo>
                  <a:pt x="87630" y="642620"/>
                  <a:pt x="25400" y="1116965"/>
                  <a:pt x="0" y="1290955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846455" y="2948940"/>
            <a:ext cx="138430" cy="1081405"/>
          </a:xfrm>
          <a:custGeom>
            <a:avLst/>
            <a:gdLst>
              <a:gd name="connisteX0" fmla="*/ 25003 w 138668"/>
              <a:gd name="connsiteY0" fmla="*/ 0 h 1081405"/>
              <a:gd name="connisteX1" fmla="*/ 7858 w 138668"/>
              <a:gd name="connsiteY1" fmla="*/ 610235 h 1081405"/>
              <a:gd name="connisteX2" fmla="*/ 138668 w 138668"/>
              <a:gd name="connsiteY2" fmla="*/ 1081405 h 10814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38669" h="1081405">
                <a:moveTo>
                  <a:pt x="25004" y="0"/>
                </a:moveTo>
                <a:cubicBezTo>
                  <a:pt x="18654" y="112395"/>
                  <a:pt x="-15001" y="393700"/>
                  <a:pt x="7859" y="610235"/>
                </a:cubicBezTo>
                <a:cubicBezTo>
                  <a:pt x="30719" y="826770"/>
                  <a:pt x="111999" y="999490"/>
                  <a:pt x="138669" y="1081405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1691005" y="1152525"/>
            <a:ext cx="1002665" cy="3060700"/>
          </a:xfrm>
          <a:custGeom>
            <a:avLst/>
            <a:gdLst>
              <a:gd name="connisteX0" fmla="*/ 0 w 1002665"/>
              <a:gd name="connsiteY0" fmla="*/ 0 h 3060700"/>
              <a:gd name="connisteX1" fmla="*/ 444500 w 1002665"/>
              <a:gd name="connsiteY1" fmla="*/ 1124585 h 3060700"/>
              <a:gd name="connisteX2" fmla="*/ 863600 w 1002665"/>
              <a:gd name="connsiteY2" fmla="*/ 2563495 h 3060700"/>
              <a:gd name="connisteX3" fmla="*/ 1002665 w 1002665"/>
              <a:gd name="connsiteY3" fmla="*/ 3060700 h 30607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002665" h="3060700">
                <a:moveTo>
                  <a:pt x="0" y="0"/>
                </a:moveTo>
                <a:cubicBezTo>
                  <a:pt x="80645" y="196215"/>
                  <a:pt x="271780" y="612140"/>
                  <a:pt x="444500" y="1124585"/>
                </a:cubicBezTo>
                <a:cubicBezTo>
                  <a:pt x="617220" y="1637030"/>
                  <a:pt x="751840" y="2176145"/>
                  <a:pt x="863600" y="2563495"/>
                </a:cubicBezTo>
                <a:cubicBezTo>
                  <a:pt x="975360" y="2950845"/>
                  <a:pt x="982980" y="2990215"/>
                  <a:pt x="1002665" y="306070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>
            <a:off x="5720080" y="1788795"/>
            <a:ext cx="1569720" cy="2546985"/>
          </a:xfrm>
          <a:custGeom>
            <a:avLst/>
            <a:gdLst>
              <a:gd name="connisteX0" fmla="*/ 1569720 w 1569720"/>
              <a:gd name="connsiteY0" fmla="*/ 0 h 2546985"/>
              <a:gd name="connisteX1" fmla="*/ 1151255 w 1569720"/>
              <a:gd name="connsiteY1" fmla="*/ 854710 h 2546985"/>
              <a:gd name="connisteX2" fmla="*/ 0 w 1569720"/>
              <a:gd name="connsiteY2" fmla="*/ 2546985 h 25469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569720" h="2546985">
                <a:moveTo>
                  <a:pt x="1569720" y="0"/>
                </a:moveTo>
                <a:cubicBezTo>
                  <a:pt x="1508760" y="137160"/>
                  <a:pt x="1464945" y="345440"/>
                  <a:pt x="1151255" y="854710"/>
                </a:cubicBezTo>
                <a:cubicBezTo>
                  <a:pt x="837565" y="1363980"/>
                  <a:pt x="221615" y="2225675"/>
                  <a:pt x="0" y="2546985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圆角矩形标注 29"/>
          <p:cNvSpPr/>
          <p:nvPr/>
        </p:nvSpPr>
        <p:spPr>
          <a:xfrm>
            <a:off x="21590" y="3332480"/>
            <a:ext cx="643890" cy="2124710"/>
          </a:xfrm>
          <a:prstGeom prst="wedgeRoundRectCallout">
            <a:avLst>
              <a:gd name="adj1" fmla="val -2936"/>
              <a:gd name="adj2" fmla="val -59638"/>
              <a:gd name="adj3" fmla="val 16667"/>
            </a:avLst>
          </a:prstGeom>
          <a:solidFill>
            <a:srgbClr val="F9CF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/>
              <a:t>海岸山脉</a:t>
            </a:r>
            <a:endParaRPr lang="zh-CN" altLang="en-US" sz="2800" b="1"/>
          </a:p>
        </p:txBody>
      </p:sp>
      <p:sp>
        <p:nvSpPr>
          <p:cNvPr id="31" name="圆角矩形标注 30"/>
          <p:cNvSpPr/>
          <p:nvPr/>
        </p:nvSpPr>
        <p:spPr>
          <a:xfrm>
            <a:off x="680720" y="4213225"/>
            <a:ext cx="643890" cy="2533650"/>
          </a:xfrm>
          <a:prstGeom prst="wedgeRoundRectCallout">
            <a:avLst>
              <a:gd name="adj1" fmla="val -2936"/>
              <a:gd name="adj2" fmla="val -59638"/>
              <a:gd name="adj3" fmla="val 16667"/>
            </a:avLst>
          </a:prstGeom>
          <a:solidFill>
            <a:srgbClr val="F9CF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/>
              <a:t>内华达山脉</a:t>
            </a:r>
            <a:endParaRPr lang="zh-CN" altLang="en-US" sz="2800" b="1"/>
          </a:p>
        </p:txBody>
      </p:sp>
      <p:sp>
        <p:nvSpPr>
          <p:cNvPr id="32" name="圆角矩形标注 31"/>
          <p:cNvSpPr/>
          <p:nvPr/>
        </p:nvSpPr>
        <p:spPr>
          <a:xfrm>
            <a:off x="2395220" y="4401185"/>
            <a:ext cx="565785" cy="2254885"/>
          </a:xfrm>
          <a:prstGeom prst="wedgeRoundRectCallout">
            <a:avLst>
              <a:gd name="adj1" fmla="val -2936"/>
              <a:gd name="adj2" fmla="val -59638"/>
              <a:gd name="adj3" fmla="val 16667"/>
            </a:avLst>
          </a:prstGeom>
          <a:solidFill>
            <a:srgbClr val="F9CF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/>
              <a:t>落基山脉</a:t>
            </a:r>
            <a:endParaRPr lang="zh-CN" altLang="en-US" sz="2800" b="1"/>
          </a:p>
        </p:txBody>
      </p:sp>
      <p:sp>
        <p:nvSpPr>
          <p:cNvPr id="33" name="圆角矩形标注 32"/>
          <p:cNvSpPr/>
          <p:nvPr/>
        </p:nvSpPr>
        <p:spPr>
          <a:xfrm>
            <a:off x="6946265" y="2332355"/>
            <a:ext cx="565785" cy="3691890"/>
          </a:xfrm>
          <a:prstGeom prst="wedgeRoundRectCallout">
            <a:avLst>
              <a:gd name="adj1" fmla="val 1627"/>
              <a:gd name="adj2" fmla="val -61764"/>
              <a:gd name="adj3" fmla="val 16667"/>
            </a:avLst>
          </a:prstGeom>
          <a:solidFill>
            <a:srgbClr val="F9CF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/>
              <a:t>阿巴拉契亚山脉</a:t>
            </a:r>
            <a:endParaRPr lang="zh-CN" altLang="en-US" sz="2800" b="1"/>
          </a:p>
        </p:txBody>
      </p:sp>
      <p:sp>
        <p:nvSpPr>
          <p:cNvPr id="34" name="圆角矩形标注 33"/>
          <p:cNvSpPr/>
          <p:nvPr/>
        </p:nvSpPr>
        <p:spPr>
          <a:xfrm rot="20700000">
            <a:off x="1558290" y="2385695"/>
            <a:ext cx="643890" cy="1773555"/>
          </a:xfrm>
          <a:prstGeom prst="wedgeRoundRectCallout">
            <a:avLst>
              <a:gd name="adj1" fmla="val -2936"/>
              <a:gd name="adj2" fmla="val -59638"/>
              <a:gd name="adj3" fmla="val 16667"/>
            </a:avLst>
          </a:prstGeom>
          <a:solidFill>
            <a:srgbClr val="E8A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/>
              <a:t>大高原</a:t>
            </a:r>
            <a:endParaRPr lang="zh-CN" altLang="en-US" sz="2800" b="1"/>
          </a:p>
        </p:txBody>
      </p:sp>
      <p:sp>
        <p:nvSpPr>
          <p:cNvPr id="36" name="任意多边形 35"/>
          <p:cNvSpPr/>
          <p:nvPr/>
        </p:nvSpPr>
        <p:spPr>
          <a:xfrm>
            <a:off x="2527935" y="1735455"/>
            <a:ext cx="4360545" cy="3497580"/>
          </a:xfrm>
          <a:custGeom>
            <a:avLst/>
            <a:gdLst>
              <a:gd name="connisteX0" fmla="*/ 0 w 4360545"/>
              <a:gd name="connsiteY0" fmla="*/ 0 h 3497580"/>
              <a:gd name="connisteX1" fmla="*/ 244475 w 4360545"/>
              <a:gd name="connsiteY1" fmla="*/ 688975 h 3497580"/>
              <a:gd name="connisteX2" fmla="*/ 358140 w 4360545"/>
              <a:gd name="connsiteY2" fmla="*/ 1639570 h 3497580"/>
              <a:gd name="connisteX3" fmla="*/ 261620 w 4360545"/>
              <a:gd name="connsiteY3" fmla="*/ 2276475 h 3497580"/>
              <a:gd name="connisteX4" fmla="*/ 165735 w 4360545"/>
              <a:gd name="connsiteY4" fmla="*/ 2512060 h 3497580"/>
              <a:gd name="connisteX5" fmla="*/ 419100 w 4360545"/>
              <a:gd name="connsiteY5" fmla="*/ 2590165 h 3497580"/>
              <a:gd name="connisteX6" fmla="*/ 488950 w 4360545"/>
              <a:gd name="connsiteY6" fmla="*/ 3078480 h 3497580"/>
              <a:gd name="connisteX7" fmla="*/ 532130 w 4360545"/>
              <a:gd name="connsiteY7" fmla="*/ 3366770 h 3497580"/>
              <a:gd name="connisteX8" fmla="*/ 959485 w 4360545"/>
              <a:gd name="connsiteY8" fmla="*/ 3497580 h 3497580"/>
              <a:gd name="connisteX9" fmla="*/ 1195070 w 4360545"/>
              <a:gd name="connsiteY9" fmla="*/ 3444875 h 3497580"/>
              <a:gd name="connisteX10" fmla="*/ 1334770 w 4360545"/>
              <a:gd name="connsiteY10" fmla="*/ 3008630 h 3497580"/>
              <a:gd name="connisteX11" fmla="*/ 1369695 w 4360545"/>
              <a:gd name="connsiteY11" fmla="*/ 2642870 h 3497580"/>
              <a:gd name="connisteX12" fmla="*/ 1814195 w 4360545"/>
              <a:gd name="connsiteY12" fmla="*/ 2625090 h 3497580"/>
              <a:gd name="connisteX13" fmla="*/ 2259330 w 4360545"/>
              <a:gd name="connsiteY13" fmla="*/ 2215515 h 3497580"/>
              <a:gd name="connisteX14" fmla="*/ 2145665 w 4360545"/>
              <a:gd name="connsiteY14" fmla="*/ 1953895 h 3497580"/>
              <a:gd name="connisteX15" fmla="*/ 2084705 w 4360545"/>
              <a:gd name="connsiteY15" fmla="*/ 1596390 h 3497580"/>
              <a:gd name="connisteX16" fmla="*/ 2293620 w 4360545"/>
              <a:gd name="connsiteY16" fmla="*/ 1465580 h 3497580"/>
              <a:gd name="connisteX17" fmla="*/ 2459355 w 4360545"/>
              <a:gd name="connsiteY17" fmla="*/ 1456690 h 3497580"/>
              <a:gd name="connisteX18" fmla="*/ 2694940 w 4360545"/>
              <a:gd name="connsiteY18" fmla="*/ 1613535 h 3497580"/>
              <a:gd name="connisteX19" fmla="*/ 2799715 w 4360545"/>
              <a:gd name="connsiteY19" fmla="*/ 2066925 h 3497580"/>
              <a:gd name="connisteX20" fmla="*/ 2686685 w 4360545"/>
              <a:gd name="connsiteY20" fmla="*/ 2477135 h 3497580"/>
              <a:gd name="connisteX21" fmla="*/ 2860675 w 4360545"/>
              <a:gd name="connsiteY21" fmla="*/ 2729865 h 3497580"/>
              <a:gd name="connisteX22" fmla="*/ 3105150 w 4360545"/>
              <a:gd name="connsiteY22" fmla="*/ 2381250 h 3497580"/>
              <a:gd name="connisteX23" fmla="*/ 3453765 w 4360545"/>
              <a:gd name="connsiteY23" fmla="*/ 1727200 h 3497580"/>
              <a:gd name="connisteX24" fmla="*/ 3881120 w 4360545"/>
              <a:gd name="connsiteY24" fmla="*/ 1221105 h 3497580"/>
              <a:gd name="connisteX25" fmla="*/ 4360545 w 4360545"/>
              <a:gd name="connsiteY25" fmla="*/ 497205 h 3497580"/>
              <a:gd name="connisteX26" fmla="*/ 4360545 w 4360545"/>
              <a:gd name="connsiteY26" fmla="*/ 445135 h 3497580"/>
              <a:gd name="connisteX27" fmla="*/ 3907155 w 4360545"/>
              <a:gd name="connsiteY27" fmla="*/ 610870 h 3497580"/>
              <a:gd name="connisteX28" fmla="*/ 3567430 w 4360545"/>
              <a:gd name="connsiteY28" fmla="*/ 845820 h 3497580"/>
              <a:gd name="connisteX29" fmla="*/ 3175000 w 4360545"/>
              <a:gd name="connsiteY29" fmla="*/ 1160145 h 3497580"/>
              <a:gd name="connisteX30" fmla="*/ 3227070 w 4360545"/>
              <a:gd name="connsiteY30" fmla="*/ 863600 h 3497580"/>
              <a:gd name="connisteX31" fmla="*/ 3035300 w 4360545"/>
              <a:gd name="connsiteY31" fmla="*/ 593090 h 3497580"/>
              <a:gd name="connisteX32" fmla="*/ 2712720 w 4360545"/>
              <a:gd name="connsiteY32" fmla="*/ 384175 h 3497580"/>
              <a:gd name="connisteX33" fmla="*/ 1988820 w 4360545"/>
              <a:gd name="connsiteY33" fmla="*/ 305435 h 3497580"/>
              <a:gd name="connisteX34" fmla="*/ 1674495 w 4360545"/>
              <a:gd name="connsiteY34" fmla="*/ 191770 h 3497580"/>
              <a:gd name="connisteX35" fmla="*/ 1631315 w 4360545"/>
              <a:gd name="connsiteY35" fmla="*/ 60960 h 3497580"/>
              <a:gd name="connisteX36" fmla="*/ 0 w 4360545"/>
              <a:gd name="connsiteY36" fmla="*/ 0 h 34975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</a:cxnLst>
            <a:rect l="l" t="t" r="r" b="b"/>
            <a:pathLst>
              <a:path w="4360545" h="3497580">
                <a:moveTo>
                  <a:pt x="0" y="0"/>
                </a:moveTo>
                <a:lnTo>
                  <a:pt x="244475" y="688975"/>
                </a:lnTo>
                <a:lnTo>
                  <a:pt x="358140" y="1639570"/>
                </a:lnTo>
                <a:lnTo>
                  <a:pt x="261620" y="2276475"/>
                </a:lnTo>
                <a:lnTo>
                  <a:pt x="165735" y="2512060"/>
                </a:lnTo>
                <a:lnTo>
                  <a:pt x="419100" y="2590165"/>
                </a:lnTo>
                <a:lnTo>
                  <a:pt x="488950" y="3078480"/>
                </a:lnTo>
                <a:lnTo>
                  <a:pt x="532130" y="3366770"/>
                </a:lnTo>
                <a:lnTo>
                  <a:pt x="959485" y="3497580"/>
                </a:lnTo>
                <a:lnTo>
                  <a:pt x="1195070" y="3444875"/>
                </a:lnTo>
                <a:lnTo>
                  <a:pt x="1334770" y="3008630"/>
                </a:lnTo>
                <a:lnTo>
                  <a:pt x="1369695" y="2642870"/>
                </a:lnTo>
                <a:lnTo>
                  <a:pt x="1814195" y="2625090"/>
                </a:lnTo>
                <a:lnTo>
                  <a:pt x="2259330" y="2215515"/>
                </a:lnTo>
                <a:lnTo>
                  <a:pt x="2145665" y="1953895"/>
                </a:lnTo>
                <a:lnTo>
                  <a:pt x="2084705" y="1596390"/>
                </a:lnTo>
                <a:lnTo>
                  <a:pt x="2293620" y="1465580"/>
                </a:lnTo>
                <a:lnTo>
                  <a:pt x="2459355" y="1456690"/>
                </a:lnTo>
                <a:lnTo>
                  <a:pt x="2694940" y="1613535"/>
                </a:lnTo>
                <a:lnTo>
                  <a:pt x="2799715" y="2066925"/>
                </a:lnTo>
                <a:lnTo>
                  <a:pt x="2686685" y="2477135"/>
                </a:lnTo>
                <a:lnTo>
                  <a:pt x="2860675" y="2729865"/>
                </a:lnTo>
                <a:lnTo>
                  <a:pt x="3105150" y="2381250"/>
                </a:lnTo>
                <a:lnTo>
                  <a:pt x="3453765" y="1727200"/>
                </a:lnTo>
                <a:lnTo>
                  <a:pt x="3881120" y="1221105"/>
                </a:lnTo>
                <a:lnTo>
                  <a:pt x="4360545" y="497205"/>
                </a:lnTo>
                <a:lnTo>
                  <a:pt x="4360545" y="445135"/>
                </a:lnTo>
                <a:lnTo>
                  <a:pt x="3907155" y="610870"/>
                </a:lnTo>
                <a:lnTo>
                  <a:pt x="3567430" y="845820"/>
                </a:lnTo>
                <a:lnTo>
                  <a:pt x="3175000" y="1160145"/>
                </a:lnTo>
                <a:lnTo>
                  <a:pt x="3227070" y="863600"/>
                </a:lnTo>
                <a:lnTo>
                  <a:pt x="3035300" y="593090"/>
                </a:lnTo>
                <a:lnTo>
                  <a:pt x="2712720" y="384175"/>
                </a:lnTo>
                <a:lnTo>
                  <a:pt x="1988820" y="305435"/>
                </a:lnTo>
                <a:lnTo>
                  <a:pt x="1674495" y="191770"/>
                </a:lnTo>
                <a:lnTo>
                  <a:pt x="1631315" y="609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圆角矩形标注 34"/>
          <p:cNvSpPr/>
          <p:nvPr/>
        </p:nvSpPr>
        <p:spPr>
          <a:xfrm>
            <a:off x="3094990" y="2132965"/>
            <a:ext cx="565785" cy="2080260"/>
          </a:xfrm>
          <a:prstGeom prst="wedgeRoundRectCallout">
            <a:avLst>
              <a:gd name="adj1" fmla="val -2936"/>
              <a:gd name="adj2" fmla="val -59638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/>
              <a:t>大平原</a:t>
            </a:r>
            <a:r>
              <a:rPr lang="en-US" altLang="zh-CN" sz="2800" b="1"/>
              <a:t> </a:t>
            </a:r>
            <a:endParaRPr lang="en-US" altLang="zh-CN" sz="2800" b="1"/>
          </a:p>
        </p:txBody>
      </p:sp>
      <p:sp>
        <p:nvSpPr>
          <p:cNvPr id="37" name="圆角矩形标注 36"/>
          <p:cNvSpPr/>
          <p:nvPr/>
        </p:nvSpPr>
        <p:spPr>
          <a:xfrm>
            <a:off x="3879215" y="2665095"/>
            <a:ext cx="2731135" cy="667385"/>
          </a:xfrm>
          <a:prstGeom prst="wedgeRoundRectCallout">
            <a:avLst>
              <a:gd name="adj1" fmla="val -9009"/>
              <a:gd name="adj2" fmla="val 67126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/>
              <a:t>密西西比平原</a:t>
            </a:r>
            <a:r>
              <a:rPr lang="en-US" altLang="zh-CN" sz="2800" b="1"/>
              <a:t> </a:t>
            </a:r>
            <a:endParaRPr lang="en-US" altLang="zh-CN" sz="2800" b="1"/>
          </a:p>
        </p:txBody>
      </p:sp>
      <p:sp>
        <p:nvSpPr>
          <p:cNvPr id="38" name="圆角矩形标注 37"/>
          <p:cNvSpPr/>
          <p:nvPr/>
        </p:nvSpPr>
        <p:spPr>
          <a:xfrm>
            <a:off x="3059430" y="5194935"/>
            <a:ext cx="2767965" cy="1103630"/>
          </a:xfrm>
          <a:prstGeom prst="wedgeRoundRectCallout">
            <a:avLst>
              <a:gd name="adj1" fmla="val -6826"/>
              <a:gd name="adj2" fmla="val -84443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/>
              <a:t>墨西哥湾沿岸平原</a:t>
            </a:r>
            <a:r>
              <a:rPr lang="en-US" altLang="zh-CN" sz="2800" b="1"/>
              <a:t> </a:t>
            </a:r>
            <a:endParaRPr lang="en-US" altLang="zh-CN" sz="2800" b="1"/>
          </a:p>
        </p:txBody>
      </p:sp>
      <p:sp>
        <p:nvSpPr>
          <p:cNvPr id="39" name="圆角矩形标注 38"/>
          <p:cNvSpPr/>
          <p:nvPr/>
        </p:nvSpPr>
        <p:spPr>
          <a:xfrm>
            <a:off x="6200775" y="3323590"/>
            <a:ext cx="745490" cy="3422650"/>
          </a:xfrm>
          <a:prstGeom prst="wedgeRoundRectCallout">
            <a:avLst>
              <a:gd name="adj1" fmla="val 26235"/>
              <a:gd name="adj2" fmla="val -59638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/>
              <a:t>大西洋沿岸平原</a:t>
            </a:r>
            <a:r>
              <a:rPr lang="en-US" altLang="zh-CN" sz="2800" b="1"/>
              <a:t> </a:t>
            </a:r>
            <a:endParaRPr lang="en-US" altLang="zh-CN" sz="2800" b="1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6" grpId="0"/>
      <p:bldP spid="18" grpId="0"/>
      <p:bldP spid="19" grpId="0"/>
      <p:bldP spid="20" grpId="0"/>
      <p:bldP spid="21" grpId="0"/>
      <p:bldP spid="22" grpId="0"/>
      <p:bldP spid="25" grpId="0"/>
      <p:bldP spid="26" grpId="0" animBg="1"/>
      <p:bldP spid="30" grpId="0" animBg="1"/>
      <p:bldP spid="31" grpId="0" animBg="1"/>
      <p:bldP spid="27" grpId="0" animBg="1"/>
      <p:bldP spid="28" grpId="0" animBg="1"/>
      <p:bldP spid="32" grpId="0" animBg="1"/>
      <p:bldP spid="13" grpId="0"/>
      <p:bldP spid="33" grpId="0" bldLvl="0" animBg="1"/>
      <p:bldP spid="29" grpId="0" animBg="1"/>
      <p:bldP spid="14" grpId="0"/>
      <p:bldP spid="11" grpId="0"/>
      <p:bldP spid="12" grpId="0"/>
      <p:bldP spid="34" grpId="0" bldLvl="0" animBg="1"/>
      <p:bldP spid="15" grpId="0"/>
      <p:bldP spid="36" grpId="0" animBg="1"/>
      <p:bldP spid="35" grpId="0" animBg="1"/>
      <p:bldP spid="16" grpId="0"/>
      <p:bldP spid="37" grpId="0" bldLvl="0" animBg="1"/>
      <p:bldP spid="38" grpId="0" bldLvl="0" animBg="1"/>
      <p:bldP spid="39" grpId="0" bldLvl="0" animBg="1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0" y="277495"/>
            <a:ext cx="21894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美国的地形</a:t>
            </a:r>
            <a:endParaRPr lang="zh-CN" altLang="en-US" sz="2800" b="1"/>
          </a:p>
        </p:txBody>
      </p:sp>
      <p:pic>
        <p:nvPicPr>
          <p:cNvPr id="2" name="图片 1" descr="IMG_1141(20211212-190200)"/>
          <p:cNvPicPr>
            <a:picLocks noChangeAspect="1"/>
          </p:cNvPicPr>
          <p:nvPr/>
        </p:nvPicPr>
        <p:blipFill>
          <a:blip r:embed="rId1">
            <a:lum contrast="30000"/>
          </a:blip>
          <a:stretch>
            <a:fillRect/>
          </a:stretch>
        </p:blipFill>
        <p:spPr>
          <a:xfrm>
            <a:off x="0" y="2484755"/>
            <a:ext cx="12192000" cy="3140075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 flipV="1">
            <a:off x="1490345" y="2905125"/>
            <a:ext cx="0" cy="229425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5166360" y="2907665"/>
            <a:ext cx="0" cy="229425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9776460" y="2905125"/>
            <a:ext cx="0" cy="229425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10714990" y="2905125"/>
            <a:ext cx="0" cy="229425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圆角矩形标注 41"/>
          <p:cNvSpPr/>
          <p:nvPr/>
        </p:nvSpPr>
        <p:spPr>
          <a:xfrm>
            <a:off x="1770380" y="3166110"/>
            <a:ext cx="3199765" cy="1430020"/>
          </a:xfrm>
          <a:prstGeom prst="wedgeRoundRectCallout">
            <a:avLst>
              <a:gd name="adj1" fmla="val -6641"/>
              <a:gd name="adj2" fmla="val 45867"/>
              <a:gd name="adj3" fmla="val 16667"/>
            </a:avLst>
          </a:prstGeom>
          <a:solidFill>
            <a:srgbClr val="E8A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ct val="150000"/>
              </a:lnSpc>
            </a:pPr>
            <a:r>
              <a:rPr lang="zh-CN" altLang="en-US" sz="2800" b="1"/>
              <a:t>高大山系</a:t>
            </a:r>
            <a:endParaRPr lang="zh-CN" altLang="en-US" sz="2800" b="1"/>
          </a:p>
          <a:p>
            <a:pPr algn="ctr" fontAlgn="auto">
              <a:lnSpc>
                <a:spcPct val="150000"/>
              </a:lnSpc>
            </a:pPr>
            <a:r>
              <a:rPr lang="zh-CN" altLang="en-US" sz="2000" b="1"/>
              <a:t>（高原、盆地间隔分布）</a:t>
            </a:r>
            <a:endParaRPr lang="zh-CN" altLang="en-US" sz="2000" b="1"/>
          </a:p>
        </p:txBody>
      </p:sp>
      <p:sp>
        <p:nvSpPr>
          <p:cNvPr id="43" name="圆角矩形标注 42"/>
          <p:cNvSpPr/>
          <p:nvPr/>
        </p:nvSpPr>
        <p:spPr>
          <a:xfrm>
            <a:off x="9848850" y="2481580"/>
            <a:ext cx="793750" cy="2110740"/>
          </a:xfrm>
          <a:prstGeom prst="wedgeRoundRectCallout">
            <a:avLst>
              <a:gd name="adj1" fmla="val -6641"/>
              <a:gd name="adj2" fmla="val 45867"/>
              <a:gd name="adj3" fmla="val 16667"/>
            </a:avLst>
          </a:prstGeom>
          <a:solidFill>
            <a:srgbClr val="E8AC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/>
              <a:t>低缓山脉</a:t>
            </a:r>
            <a:endParaRPr lang="zh-CN" altLang="en-US" sz="2800" b="1"/>
          </a:p>
        </p:txBody>
      </p:sp>
      <p:sp>
        <p:nvSpPr>
          <p:cNvPr id="44" name="圆角矩形标注 43"/>
          <p:cNvSpPr/>
          <p:nvPr/>
        </p:nvSpPr>
        <p:spPr>
          <a:xfrm>
            <a:off x="6014085" y="4152900"/>
            <a:ext cx="3199765" cy="612140"/>
          </a:xfrm>
          <a:prstGeom prst="wedgeRoundRectCallout">
            <a:avLst>
              <a:gd name="adj1" fmla="val -6641"/>
              <a:gd name="adj2" fmla="val 45867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ct val="100000"/>
              </a:lnSpc>
            </a:pPr>
            <a:r>
              <a:rPr lang="zh-CN" altLang="en-US" sz="2800" b="1"/>
              <a:t>广阔平原</a:t>
            </a:r>
            <a:endParaRPr lang="zh-CN" altLang="en-US" sz="2800" b="1"/>
          </a:p>
        </p:txBody>
      </p:sp>
      <p:sp>
        <p:nvSpPr>
          <p:cNvPr id="45" name="文本框 44"/>
          <p:cNvSpPr txBox="1"/>
          <p:nvPr/>
        </p:nvSpPr>
        <p:spPr>
          <a:xfrm>
            <a:off x="200660" y="1042670"/>
            <a:ext cx="42926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地势特点：中间低、东西两侧高的三个南北纵列带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4292600" y="5485765"/>
            <a:ext cx="27965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25000"/>
              </a:lnSpc>
            </a:pPr>
            <a:r>
              <a:rPr lang="zh-CN" altLang="en-US" sz="2400" b="1">
                <a:solidFill>
                  <a:srgbClr val="C00000"/>
                </a:solidFill>
              </a:rPr>
              <a:t>平原面积广大，占本土面积一半以上。</a:t>
            </a:r>
            <a:endParaRPr lang="zh-CN" altLang="en-US" sz="2400" b="1">
              <a:solidFill>
                <a:srgbClr val="C0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531735" y="5485765"/>
            <a:ext cx="224472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25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耕地面积位居世界第二位。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pic>
        <p:nvPicPr>
          <p:cNvPr id="6" name="图片 5" descr="IMG_1146(20211212-215453)"/>
          <p:cNvPicPr>
            <a:picLocks noChangeAspect="1"/>
          </p:cNvPicPr>
          <p:nvPr/>
        </p:nvPicPr>
        <p:blipFill>
          <a:blip r:embed="rId2">
            <a:lum contrast="30000"/>
          </a:blip>
          <a:stretch>
            <a:fillRect/>
          </a:stretch>
        </p:blipFill>
        <p:spPr>
          <a:xfrm>
            <a:off x="6127750" y="0"/>
            <a:ext cx="6064250" cy="395097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682230" y="3420110"/>
            <a:ext cx="889635" cy="243840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00B050"/>
              </a:solidFill>
            </a:endParaRPr>
          </a:p>
        </p:txBody>
      </p:sp>
      <p:cxnSp>
        <p:nvCxnSpPr>
          <p:cNvPr id="7" name="直接箭头连接符 6"/>
          <p:cNvCxnSpPr>
            <a:stCxn id="4" idx="0"/>
          </p:cNvCxnSpPr>
          <p:nvPr/>
        </p:nvCxnSpPr>
        <p:spPr>
          <a:xfrm flipH="1" flipV="1">
            <a:off x="7246620" y="960755"/>
            <a:ext cx="880745" cy="2459355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V="1">
            <a:off x="8214360" y="1657985"/>
            <a:ext cx="2834640" cy="1744345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endCxn id="42" idx="0"/>
          </p:cNvCxnSpPr>
          <p:nvPr/>
        </p:nvCxnSpPr>
        <p:spPr>
          <a:xfrm flipH="1">
            <a:off x="3370580" y="1038860"/>
            <a:ext cx="3893185" cy="2127250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H="1">
            <a:off x="10141585" y="1732915"/>
            <a:ext cx="840740" cy="2419350"/>
          </a:xfrm>
          <a:prstGeom prst="line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9735" y="5485765"/>
            <a:ext cx="31426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25000"/>
              </a:lnSpc>
            </a:pPr>
            <a:r>
              <a:rPr lang="zh-CN" altLang="en-US" sz="2400" b="1">
                <a:solidFill>
                  <a:srgbClr val="00B050"/>
                </a:solidFill>
              </a:rPr>
              <a:t>森林面积广大，占</a:t>
            </a:r>
            <a:r>
              <a:rPr lang="zh-CN" sz="2400" b="1">
                <a:solidFill>
                  <a:srgbClr val="00B050"/>
                </a:solidFill>
              </a:rPr>
              <a:t>全国土地面积的</a:t>
            </a:r>
            <a:r>
              <a:rPr lang="en-US" altLang="zh-CN" sz="2400" b="1">
                <a:solidFill>
                  <a:srgbClr val="00B050"/>
                </a:solidFill>
              </a:rPr>
              <a:t>33.1%</a:t>
            </a:r>
            <a:r>
              <a:rPr lang="zh-CN" altLang="en-US" sz="2400" b="1">
                <a:solidFill>
                  <a:srgbClr val="00B050"/>
                </a:solidFill>
              </a:rPr>
              <a:t>。</a:t>
            </a:r>
            <a:endParaRPr lang="zh-CN" altLang="en-US" sz="2400" b="1">
              <a:solidFill>
                <a:srgbClr val="00B050"/>
              </a:solidFill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ldLvl="0" animBg="1"/>
      <p:bldP spid="43" grpId="0" bldLvl="0" animBg="1"/>
      <p:bldP spid="44" grpId="0" bldLvl="0" animBg="1"/>
      <p:bldP spid="45" grpId="0"/>
      <p:bldP spid="48" grpId="0"/>
      <p:bldP spid="3" grpId="0"/>
      <p:bldP spid="12" grpId="0"/>
      <p:bldP spid="4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0" y="277495"/>
            <a:ext cx="21894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美国的气候</a:t>
            </a:r>
            <a:endParaRPr lang="zh-CN" altLang="en-US" sz="2800" b="1"/>
          </a:p>
        </p:txBody>
      </p:sp>
      <p:pic>
        <p:nvPicPr>
          <p:cNvPr id="4" name="图片 3" descr="IMG_1142(20211212-193208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030" y="1073150"/>
            <a:ext cx="6438900" cy="38817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21460" y="5228590"/>
            <a:ext cx="3230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002060"/>
                </a:solidFill>
              </a:rPr>
              <a:t>美国本土降水量分布图</a:t>
            </a:r>
            <a:endParaRPr lang="zh-CN" altLang="en-US" sz="2400" b="1">
              <a:solidFill>
                <a:srgbClr val="00206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01840" y="799465"/>
            <a:ext cx="509016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b="1">
                <a:latin typeface="华文行楷" panose="02010800040101010101" charset="-122"/>
                <a:ea typeface="华文行楷" panose="02010800040101010101" charset="-122"/>
              </a:rPr>
              <a:t>读图，说一说美国本土的降水特征。</a:t>
            </a:r>
            <a:endParaRPr lang="zh-CN" altLang="en-US" sz="2800" b="1"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26720" y="3853815"/>
            <a:ext cx="863600" cy="107251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101840" y="2491740"/>
            <a:ext cx="46126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>
                <a:solidFill>
                  <a:srgbClr val="FF0000"/>
                </a:solidFill>
              </a:rPr>
              <a:t>东南部和大西洋沿岸降水丰富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07010" y="1370965"/>
            <a:ext cx="589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solidFill>
                  <a:srgbClr val="0070C0"/>
                </a:solidFill>
              </a:rPr>
              <a:t>太</a:t>
            </a:r>
            <a:endParaRPr lang="zh-CN" altLang="en-US" sz="3200" b="1">
              <a:solidFill>
                <a:srgbClr val="0070C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27000" y="2247900"/>
            <a:ext cx="589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solidFill>
                  <a:srgbClr val="0070C0"/>
                </a:solidFill>
              </a:rPr>
              <a:t>平</a:t>
            </a:r>
            <a:endParaRPr lang="zh-CN" altLang="en-US" sz="3200" b="1">
              <a:solidFill>
                <a:srgbClr val="0070C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7000" y="3124835"/>
            <a:ext cx="589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solidFill>
                  <a:srgbClr val="0070C0"/>
                </a:solidFill>
              </a:rPr>
              <a:t>洋</a:t>
            </a:r>
            <a:endParaRPr lang="zh-CN" altLang="en-US" sz="3200" b="1">
              <a:solidFill>
                <a:srgbClr val="0070C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108700" y="2385695"/>
            <a:ext cx="589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solidFill>
                  <a:srgbClr val="0070C0"/>
                </a:solidFill>
              </a:rPr>
              <a:t>大</a:t>
            </a:r>
            <a:endParaRPr lang="zh-CN" altLang="en-US" sz="3200" b="1">
              <a:solidFill>
                <a:srgbClr val="0070C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108700" y="3136900"/>
            <a:ext cx="589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solidFill>
                  <a:srgbClr val="0070C0"/>
                </a:solidFill>
              </a:rPr>
              <a:t>西</a:t>
            </a:r>
            <a:endParaRPr lang="zh-CN" altLang="en-US" sz="3200" b="1">
              <a:solidFill>
                <a:srgbClr val="0070C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108700" y="3838575"/>
            <a:ext cx="589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solidFill>
                  <a:srgbClr val="0070C0"/>
                </a:solidFill>
              </a:rPr>
              <a:t>洋</a:t>
            </a:r>
            <a:endParaRPr lang="zh-CN" altLang="en-US" sz="3200" b="1">
              <a:solidFill>
                <a:srgbClr val="0070C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101840" y="3445510"/>
            <a:ext cx="46126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>
                <a:solidFill>
                  <a:srgbClr val="FF0000"/>
                </a:solidFill>
              </a:rPr>
              <a:t>西部太平洋沿岸降水又增加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flipH="1" flipV="1">
            <a:off x="1219835" y="2216150"/>
            <a:ext cx="4212590" cy="1936115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 rot="1500000">
            <a:off x="1312545" y="2416175"/>
            <a:ext cx="3840480" cy="46037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</a:rPr>
              <a:t>从东南沿海向西北内陆递减</a:t>
            </a:r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117975" y="290195"/>
            <a:ext cx="896838" cy="54504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zh-CN" altLang="en-US" sz="2600" b="1"/>
              <a:t>气温</a:t>
            </a:r>
            <a:endParaRPr lang="zh-CN" altLang="en-US" sz="2600" b="1"/>
          </a:p>
        </p:txBody>
      </p:sp>
      <p:sp>
        <p:nvSpPr>
          <p:cNvPr id="27" name="文本框 26"/>
          <p:cNvSpPr txBox="1"/>
          <p:nvPr/>
        </p:nvSpPr>
        <p:spPr>
          <a:xfrm>
            <a:off x="2797810" y="290195"/>
            <a:ext cx="896842" cy="54505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zh-CN" altLang="en-US" sz="2600" b="1"/>
              <a:t>降水</a:t>
            </a:r>
            <a:endParaRPr lang="zh-CN" altLang="en-US" sz="2600" b="1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6" grpId="0"/>
      <p:bldP spid="15" grpId="0"/>
      <p:bldP spid="14" grpId="0"/>
      <p:bldP spid="11" grpId="0"/>
      <p:bldP spid="20" grpId="0" bldLvl="0" animBg="1"/>
      <p:bldP spid="8" grpId="0" animBg="1"/>
      <p:bldP spid="17" grpId="0"/>
      <p:bldP spid="18" grpId="0"/>
      <p:bldP spid="12" grpId="0"/>
      <p:bldP spid="13" grpId="0"/>
      <p:bldP spid="26" grpId="0" bldLvl="0" animBg="1"/>
      <p:bldP spid="27" grpId="0" bldLvl="0" animBg="1"/>
      <p:bldP spid="26" grpId="1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0" y="277495"/>
            <a:ext cx="21894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美国的气候</a:t>
            </a:r>
            <a:endParaRPr lang="zh-CN" altLang="en-US" sz="2800" b="1"/>
          </a:p>
        </p:txBody>
      </p:sp>
      <p:pic>
        <p:nvPicPr>
          <p:cNvPr id="2" name="图片 1" descr="IMG_1142(20211212-193208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410" y="1156970"/>
            <a:ext cx="6438900" cy="3881755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2696845" y="277495"/>
            <a:ext cx="897400" cy="54561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zh-CN" altLang="en-US" sz="2600" b="1"/>
              <a:t>气温</a:t>
            </a:r>
            <a:endParaRPr lang="zh-CN" altLang="en-US" sz="2600" b="1"/>
          </a:p>
        </p:txBody>
      </p:sp>
      <p:sp>
        <p:nvSpPr>
          <p:cNvPr id="3" name="任意多边形 2"/>
          <p:cNvSpPr/>
          <p:nvPr/>
        </p:nvSpPr>
        <p:spPr>
          <a:xfrm>
            <a:off x="635635" y="1156970"/>
            <a:ext cx="5773420" cy="403860"/>
          </a:xfrm>
          <a:custGeom>
            <a:avLst/>
            <a:gdLst>
              <a:gd name="connisteX0" fmla="*/ 0 w 5773420"/>
              <a:gd name="connsiteY0" fmla="*/ 0 h 403817"/>
              <a:gd name="connisteX1" fmla="*/ 532130 w 5773420"/>
              <a:gd name="connsiteY1" fmla="*/ 156845 h 403817"/>
              <a:gd name="connisteX2" fmla="*/ 1046480 w 5773420"/>
              <a:gd name="connsiteY2" fmla="*/ 235585 h 403817"/>
              <a:gd name="connisteX3" fmla="*/ 1814195 w 5773420"/>
              <a:gd name="connsiteY3" fmla="*/ 340360 h 403817"/>
              <a:gd name="connisteX4" fmla="*/ 2790825 w 5773420"/>
              <a:gd name="connsiteY4" fmla="*/ 366395 h 403817"/>
              <a:gd name="connisteX5" fmla="*/ 4518025 w 5773420"/>
              <a:gd name="connsiteY5" fmla="*/ 401320 h 403817"/>
              <a:gd name="connisteX6" fmla="*/ 5372735 w 5773420"/>
              <a:gd name="connsiteY6" fmla="*/ 305435 h 403817"/>
              <a:gd name="connisteX7" fmla="*/ 5773420 w 5773420"/>
              <a:gd name="connsiteY7" fmla="*/ 235585 h 40381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5773420" h="403818">
                <a:moveTo>
                  <a:pt x="0" y="0"/>
                </a:moveTo>
                <a:cubicBezTo>
                  <a:pt x="95885" y="29845"/>
                  <a:pt x="322580" y="109855"/>
                  <a:pt x="532130" y="156845"/>
                </a:cubicBezTo>
                <a:cubicBezTo>
                  <a:pt x="741680" y="203835"/>
                  <a:pt x="789940" y="198755"/>
                  <a:pt x="1046480" y="235585"/>
                </a:cubicBezTo>
                <a:cubicBezTo>
                  <a:pt x="1303020" y="272415"/>
                  <a:pt x="1465580" y="314325"/>
                  <a:pt x="1814195" y="340360"/>
                </a:cubicBezTo>
                <a:cubicBezTo>
                  <a:pt x="2162810" y="366395"/>
                  <a:pt x="2249805" y="354330"/>
                  <a:pt x="2790825" y="366395"/>
                </a:cubicBezTo>
                <a:cubicBezTo>
                  <a:pt x="3331845" y="378460"/>
                  <a:pt x="4001770" y="413385"/>
                  <a:pt x="4518025" y="401320"/>
                </a:cubicBezTo>
                <a:cubicBezTo>
                  <a:pt x="5034280" y="389255"/>
                  <a:pt x="5121910" y="338455"/>
                  <a:pt x="5372735" y="305435"/>
                </a:cubicBezTo>
                <a:cubicBezTo>
                  <a:pt x="5623560" y="272415"/>
                  <a:pt x="5710555" y="247650"/>
                  <a:pt x="5773420" y="235585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574675" y="3865245"/>
            <a:ext cx="5773420" cy="403860"/>
          </a:xfrm>
          <a:custGeom>
            <a:avLst/>
            <a:gdLst>
              <a:gd name="connisteX0" fmla="*/ 0 w 5773420"/>
              <a:gd name="connsiteY0" fmla="*/ 0 h 403817"/>
              <a:gd name="connisteX1" fmla="*/ 532130 w 5773420"/>
              <a:gd name="connsiteY1" fmla="*/ 156845 h 403817"/>
              <a:gd name="connisteX2" fmla="*/ 1046480 w 5773420"/>
              <a:gd name="connsiteY2" fmla="*/ 235585 h 403817"/>
              <a:gd name="connisteX3" fmla="*/ 1814195 w 5773420"/>
              <a:gd name="connsiteY3" fmla="*/ 340360 h 403817"/>
              <a:gd name="connisteX4" fmla="*/ 2790825 w 5773420"/>
              <a:gd name="connsiteY4" fmla="*/ 366395 h 403817"/>
              <a:gd name="connisteX5" fmla="*/ 4518025 w 5773420"/>
              <a:gd name="connsiteY5" fmla="*/ 401320 h 403817"/>
              <a:gd name="connisteX6" fmla="*/ 5372735 w 5773420"/>
              <a:gd name="connsiteY6" fmla="*/ 305435 h 403817"/>
              <a:gd name="connisteX7" fmla="*/ 5773420 w 5773420"/>
              <a:gd name="connsiteY7" fmla="*/ 235585 h 40381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5773420" h="403818">
                <a:moveTo>
                  <a:pt x="0" y="0"/>
                </a:moveTo>
                <a:cubicBezTo>
                  <a:pt x="95885" y="29845"/>
                  <a:pt x="322580" y="109855"/>
                  <a:pt x="532130" y="156845"/>
                </a:cubicBezTo>
                <a:cubicBezTo>
                  <a:pt x="741680" y="203835"/>
                  <a:pt x="789940" y="198755"/>
                  <a:pt x="1046480" y="235585"/>
                </a:cubicBezTo>
                <a:cubicBezTo>
                  <a:pt x="1303020" y="272415"/>
                  <a:pt x="1465580" y="314325"/>
                  <a:pt x="1814195" y="340360"/>
                </a:cubicBezTo>
                <a:cubicBezTo>
                  <a:pt x="2162810" y="366395"/>
                  <a:pt x="2249805" y="354330"/>
                  <a:pt x="2790825" y="366395"/>
                </a:cubicBezTo>
                <a:cubicBezTo>
                  <a:pt x="3331845" y="378460"/>
                  <a:pt x="4001770" y="413385"/>
                  <a:pt x="4518025" y="401320"/>
                </a:cubicBezTo>
                <a:cubicBezTo>
                  <a:pt x="5034280" y="389255"/>
                  <a:pt x="5121910" y="338455"/>
                  <a:pt x="5372735" y="305435"/>
                </a:cubicBezTo>
                <a:cubicBezTo>
                  <a:pt x="5623560" y="272415"/>
                  <a:pt x="5710555" y="247650"/>
                  <a:pt x="5773420" y="235585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676900" y="921385"/>
            <a:ext cx="8674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50</a:t>
            </a:r>
            <a:r>
              <a:rPr lang="zh-CN" altLang="en-US" sz="2400" b="1">
                <a:solidFill>
                  <a:srgbClr val="FF0000"/>
                </a:solidFill>
              </a:rPr>
              <a:t>°</a:t>
            </a:r>
            <a:r>
              <a:rPr lang="en-US" altLang="zh-CN" sz="2400" b="1">
                <a:solidFill>
                  <a:srgbClr val="FF0000"/>
                </a:solidFill>
              </a:rPr>
              <a:t>N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676900" y="3679825"/>
            <a:ext cx="8674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30</a:t>
            </a:r>
            <a:r>
              <a:rPr lang="zh-CN" altLang="en-US" sz="2400" b="1">
                <a:solidFill>
                  <a:srgbClr val="FF0000"/>
                </a:solidFill>
              </a:rPr>
              <a:t>°</a:t>
            </a:r>
            <a:r>
              <a:rPr lang="en-US" altLang="zh-CN" sz="2400" b="1">
                <a:solidFill>
                  <a:srgbClr val="FF0000"/>
                </a:solidFill>
              </a:rPr>
              <a:t>N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2857500" y="2802890"/>
            <a:ext cx="121920" cy="1219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3561715" y="4269105"/>
            <a:ext cx="121920" cy="1219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432425" y="2748280"/>
            <a:ext cx="121920" cy="12192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2979420" y="2526030"/>
            <a:ext cx="69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>
                <a:solidFill>
                  <a:srgbClr val="002060"/>
                </a:solidFill>
              </a:rPr>
              <a:t>林肯</a:t>
            </a:r>
            <a:endParaRPr lang="zh-CN" altLang="en-US" sz="2000" b="1">
              <a:solidFill>
                <a:srgbClr val="00206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277235" y="4449445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>
                <a:solidFill>
                  <a:srgbClr val="002060"/>
                </a:solidFill>
              </a:rPr>
              <a:t>休斯顿</a:t>
            </a:r>
            <a:endParaRPr lang="zh-CN" altLang="en-US" sz="2000" b="1">
              <a:solidFill>
                <a:srgbClr val="00206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165725" y="2898775"/>
            <a:ext cx="94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>
                <a:solidFill>
                  <a:srgbClr val="002060"/>
                </a:solidFill>
              </a:rPr>
              <a:t>华盛顿</a:t>
            </a:r>
            <a:endParaRPr lang="zh-CN" altLang="en-US" sz="2000" b="1">
              <a:solidFill>
                <a:srgbClr val="002060"/>
              </a:solidFill>
            </a:endParaRPr>
          </a:p>
        </p:txBody>
      </p:sp>
      <p:graphicFrame>
        <p:nvGraphicFramePr>
          <p:cNvPr id="30" name="表格 29"/>
          <p:cNvGraphicFramePr/>
          <p:nvPr>
            <p:custDataLst>
              <p:tags r:id="rId2"/>
            </p:custDataLst>
          </p:nvPr>
        </p:nvGraphicFramePr>
        <p:xfrm>
          <a:off x="6544310" y="3105785"/>
          <a:ext cx="5628005" cy="54279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896745"/>
                <a:gridCol w="1931035"/>
                <a:gridCol w="1800225"/>
              </a:tblGrid>
              <a:tr h="6565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城市</a:t>
                      </a:r>
                      <a:endParaRPr lang="zh-CN" altLang="en-US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最低月均温</a:t>
                      </a:r>
                      <a:endParaRPr lang="zh-CN" altLang="en-US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最热月均温</a:t>
                      </a:r>
                      <a:endParaRPr lang="zh-CN" altLang="en-US" sz="2400"/>
                    </a:p>
                  </a:txBody>
                  <a:tcPr anchor="ctr" anchorCtr="0"/>
                </a:tc>
              </a:tr>
              <a:tr h="6565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2400"/>
                        <a:t>林肯</a:t>
                      </a:r>
                      <a:endParaRPr lang="zh-CN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/>
                        <a:t>-6℃</a:t>
                      </a:r>
                      <a:endParaRPr lang="en-US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26℃</a:t>
                      </a:r>
                      <a:endParaRPr lang="en-US" altLang="zh-CN" sz="2400"/>
                    </a:p>
                  </a:txBody>
                  <a:tcPr anchor="ctr" anchorCtr="0"/>
                </a:tc>
              </a:tr>
              <a:tr h="6565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2400"/>
                        <a:t>休斯顿</a:t>
                      </a:r>
                      <a:endParaRPr lang="zh-CN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/>
                        <a:t>12℃</a:t>
                      </a:r>
                      <a:endParaRPr lang="en-US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29℃</a:t>
                      </a:r>
                      <a:endParaRPr lang="en-US" altLang="zh-CN" sz="2400"/>
                    </a:p>
                  </a:txBody>
                  <a:tcPr anchor="ctr" anchorCtr="0"/>
                </a:tc>
              </a:tr>
              <a:tr h="6565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2400"/>
                        <a:t>华盛顿</a:t>
                      </a:r>
                      <a:endParaRPr lang="zh-CN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2400"/>
                        <a:t>3℃</a:t>
                      </a:r>
                      <a:endParaRPr lang="en-US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25℃</a:t>
                      </a:r>
                      <a:endParaRPr lang="en-US" altLang="zh-CN" sz="2400"/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31" name="文本框 30"/>
          <p:cNvSpPr txBox="1"/>
          <p:nvPr/>
        </p:nvSpPr>
        <p:spPr>
          <a:xfrm>
            <a:off x="6544310" y="277495"/>
            <a:ext cx="56280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400" b="1">
                <a:solidFill>
                  <a:srgbClr val="FF0000"/>
                </a:solidFill>
              </a:rPr>
              <a:t>美国大部分区域位于中纬度的温带区域，冬冷夏热。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544310" y="1691640"/>
            <a:ext cx="56324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chemeClr val="accent2">
                    <a:lumMod val="75000"/>
                  </a:schemeClr>
                </a:solidFill>
              </a:rPr>
              <a:t>东南部和大西洋沿岸地区水热条件优于西北内陆地区</a:t>
            </a:r>
            <a:endParaRPr lang="zh-CN" altLang="en-US" sz="2400" b="1">
              <a:solidFill>
                <a:schemeClr val="accent2">
                  <a:lumMod val="75000"/>
                </a:schemeClr>
              </a:solidFill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5" grpId="0" animBg="1"/>
      <p:bldP spid="23" grpId="0" animBg="1"/>
      <p:bldP spid="27" grpId="0"/>
      <p:bldP spid="24" grpId="0" animBg="1"/>
      <p:bldP spid="28" grpId="0"/>
      <p:bldP spid="10" grpId="0"/>
      <p:bldP spid="3" grpId="0" animBg="1"/>
      <p:bldP spid="9" grpId="0" animBg="1"/>
      <p:bldP spid="21" grpId="0"/>
      <p:bldP spid="31" grpId="0"/>
      <p:bldP spid="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lum contrast="30000"/>
          </a:blip>
          <a:srcRect l="2657"/>
          <a:stretch>
            <a:fillRect/>
          </a:stretch>
        </p:blipFill>
        <p:spPr>
          <a:xfrm>
            <a:off x="0" y="860425"/>
            <a:ext cx="7837805" cy="57130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277495"/>
            <a:ext cx="21894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美国的气候</a:t>
            </a:r>
            <a:endParaRPr lang="en-US" altLang="zh-CN" sz="2800" b="1"/>
          </a:p>
        </p:txBody>
      </p:sp>
      <p:sp>
        <p:nvSpPr>
          <p:cNvPr id="18" name="文本框 17"/>
          <p:cNvSpPr txBox="1"/>
          <p:nvPr/>
        </p:nvSpPr>
        <p:spPr>
          <a:xfrm>
            <a:off x="800100" y="1292225"/>
            <a:ext cx="538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accent3">
                    <a:lumMod val="75000"/>
                  </a:schemeClr>
                </a:solidFill>
              </a:rPr>
              <a:t>科</a:t>
            </a:r>
            <a:endParaRPr lang="zh-CN" altLang="en-US" sz="28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00100" y="2003425"/>
            <a:ext cx="538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accent3">
                    <a:lumMod val="75000"/>
                  </a:schemeClr>
                </a:solidFill>
              </a:rPr>
              <a:t>迪</a:t>
            </a:r>
            <a:endParaRPr lang="zh-CN" altLang="en-US" sz="28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83285" y="2688590"/>
            <a:ext cx="538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accent3">
                    <a:lumMod val="75000"/>
                  </a:schemeClr>
                </a:solidFill>
              </a:rPr>
              <a:t>勒</a:t>
            </a:r>
            <a:endParaRPr lang="zh-CN" altLang="en-US" sz="28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83285" y="3373755"/>
            <a:ext cx="538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accent3">
                    <a:lumMod val="75000"/>
                  </a:schemeClr>
                </a:solidFill>
              </a:rPr>
              <a:t>拉</a:t>
            </a:r>
            <a:endParaRPr lang="zh-CN" altLang="en-US" sz="28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324610" y="4084955"/>
            <a:ext cx="538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accent3">
                    <a:lumMod val="75000"/>
                  </a:schemeClr>
                </a:solidFill>
              </a:rPr>
              <a:t>山</a:t>
            </a:r>
            <a:endParaRPr lang="zh-CN" altLang="en-US" sz="28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97380" y="4668520"/>
            <a:ext cx="5892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accent3">
                    <a:lumMod val="75000"/>
                  </a:schemeClr>
                </a:solidFill>
              </a:rPr>
              <a:t>系</a:t>
            </a:r>
            <a:endParaRPr lang="zh-CN" altLang="en-US" sz="2800" b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403225" y="1875790"/>
            <a:ext cx="261620" cy="1290955"/>
          </a:xfrm>
          <a:custGeom>
            <a:avLst/>
            <a:gdLst>
              <a:gd name="connisteX0" fmla="*/ 261620 w 261620"/>
              <a:gd name="connsiteY0" fmla="*/ 0 h 1290955"/>
              <a:gd name="connisteX1" fmla="*/ 139700 w 261620"/>
              <a:gd name="connsiteY1" fmla="*/ 384175 h 1290955"/>
              <a:gd name="connisteX2" fmla="*/ 0 w 261620"/>
              <a:gd name="connsiteY2" fmla="*/ 1290955 h 12909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61620" h="1290955">
                <a:moveTo>
                  <a:pt x="261620" y="0"/>
                </a:moveTo>
                <a:cubicBezTo>
                  <a:pt x="240030" y="58420"/>
                  <a:pt x="191770" y="125730"/>
                  <a:pt x="139700" y="384175"/>
                </a:cubicBezTo>
                <a:cubicBezTo>
                  <a:pt x="87630" y="642620"/>
                  <a:pt x="25400" y="1116965"/>
                  <a:pt x="0" y="1290955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846455" y="2948940"/>
            <a:ext cx="138430" cy="1081405"/>
          </a:xfrm>
          <a:custGeom>
            <a:avLst/>
            <a:gdLst>
              <a:gd name="connisteX0" fmla="*/ 25003 w 138668"/>
              <a:gd name="connsiteY0" fmla="*/ 0 h 1081405"/>
              <a:gd name="connisteX1" fmla="*/ 7858 w 138668"/>
              <a:gd name="connsiteY1" fmla="*/ 610235 h 1081405"/>
              <a:gd name="connisteX2" fmla="*/ 138668 w 138668"/>
              <a:gd name="connsiteY2" fmla="*/ 1081405 h 10814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38669" h="1081405">
                <a:moveTo>
                  <a:pt x="25004" y="0"/>
                </a:moveTo>
                <a:cubicBezTo>
                  <a:pt x="18654" y="112395"/>
                  <a:pt x="-15001" y="393700"/>
                  <a:pt x="7859" y="610235"/>
                </a:cubicBezTo>
                <a:cubicBezTo>
                  <a:pt x="30719" y="826770"/>
                  <a:pt x="111999" y="999490"/>
                  <a:pt x="138669" y="1081405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1691005" y="1152525"/>
            <a:ext cx="1002665" cy="3060700"/>
          </a:xfrm>
          <a:custGeom>
            <a:avLst/>
            <a:gdLst>
              <a:gd name="connisteX0" fmla="*/ 0 w 1002665"/>
              <a:gd name="connsiteY0" fmla="*/ 0 h 3060700"/>
              <a:gd name="connisteX1" fmla="*/ 444500 w 1002665"/>
              <a:gd name="connsiteY1" fmla="*/ 1124585 h 3060700"/>
              <a:gd name="connisteX2" fmla="*/ 863600 w 1002665"/>
              <a:gd name="connsiteY2" fmla="*/ 2563495 h 3060700"/>
              <a:gd name="connisteX3" fmla="*/ 1002665 w 1002665"/>
              <a:gd name="connsiteY3" fmla="*/ 3060700 h 30607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002665" h="3060700">
                <a:moveTo>
                  <a:pt x="0" y="0"/>
                </a:moveTo>
                <a:cubicBezTo>
                  <a:pt x="80645" y="196215"/>
                  <a:pt x="271780" y="612140"/>
                  <a:pt x="444500" y="1124585"/>
                </a:cubicBezTo>
                <a:cubicBezTo>
                  <a:pt x="617220" y="1637030"/>
                  <a:pt x="751840" y="2176145"/>
                  <a:pt x="863600" y="2563495"/>
                </a:cubicBezTo>
                <a:cubicBezTo>
                  <a:pt x="975360" y="2950845"/>
                  <a:pt x="982980" y="2990215"/>
                  <a:pt x="1002665" y="306070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5720080" y="1788795"/>
            <a:ext cx="1569720" cy="2546985"/>
          </a:xfrm>
          <a:custGeom>
            <a:avLst/>
            <a:gdLst>
              <a:gd name="connisteX0" fmla="*/ 1569720 w 1569720"/>
              <a:gd name="connsiteY0" fmla="*/ 0 h 2546985"/>
              <a:gd name="connisteX1" fmla="*/ 1151255 w 1569720"/>
              <a:gd name="connsiteY1" fmla="*/ 854710 h 2546985"/>
              <a:gd name="connisteX2" fmla="*/ 0 w 1569720"/>
              <a:gd name="connsiteY2" fmla="*/ 2546985 h 25469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1569720" h="2546985">
                <a:moveTo>
                  <a:pt x="1569720" y="0"/>
                </a:moveTo>
                <a:cubicBezTo>
                  <a:pt x="1508760" y="137160"/>
                  <a:pt x="1464945" y="345440"/>
                  <a:pt x="1151255" y="854710"/>
                </a:cubicBezTo>
                <a:cubicBezTo>
                  <a:pt x="837565" y="1363980"/>
                  <a:pt x="221615" y="2225675"/>
                  <a:pt x="0" y="2546985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圆角矩形标注 14"/>
          <p:cNvSpPr/>
          <p:nvPr/>
        </p:nvSpPr>
        <p:spPr>
          <a:xfrm>
            <a:off x="21590" y="3332480"/>
            <a:ext cx="643890" cy="2124710"/>
          </a:xfrm>
          <a:prstGeom prst="wedgeRoundRectCallout">
            <a:avLst>
              <a:gd name="adj1" fmla="val -2936"/>
              <a:gd name="adj2" fmla="val -59638"/>
              <a:gd name="adj3" fmla="val 16667"/>
            </a:avLst>
          </a:prstGeom>
          <a:solidFill>
            <a:srgbClr val="F9CF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/>
              <a:t>海岸山脉</a:t>
            </a:r>
            <a:endParaRPr lang="zh-CN" altLang="en-US" sz="2800" b="1"/>
          </a:p>
        </p:txBody>
      </p:sp>
      <p:sp>
        <p:nvSpPr>
          <p:cNvPr id="16" name="圆角矩形标注 15"/>
          <p:cNvSpPr/>
          <p:nvPr/>
        </p:nvSpPr>
        <p:spPr>
          <a:xfrm>
            <a:off x="680720" y="4213225"/>
            <a:ext cx="643890" cy="2533650"/>
          </a:xfrm>
          <a:prstGeom prst="wedgeRoundRectCallout">
            <a:avLst>
              <a:gd name="adj1" fmla="val -2936"/>
              <a:gd name="adj2" fmla="val -59638"/>
              <a:gd name="adj3" fmla="val 16667"/>
            </a:avLst>
          </a:prstGeom>
          <a:solidFill>
            <a:srgbClr val="F9CF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/>
              <a:t>内华达山脉</a:t>
            </a:r>
            <a:endParaRPr lang="zh-CN" altLang="en-US" sz="2800" b="1"/>
          </a:p>
        </p:txBody>
      </p:sp>
      <p:sp>
        <p:nvSpPr>
          <p:cNvPr id="17" name="圆角矩形标注 16"/>
          <p:cNvSpPr/>
          <p:nvPr/>
        </p:nvSpPr>
        <p:spPr>
          <a:xfrm>
            <a:off x="2395220" y="4401185"/>
            <a:ext cx="565785" cy="2254885"/>
          </a:xfrm>
          <a:prstGeom prst="wedgeRoundRectCallout">
            <a:avLst>
              <a:gd name="adj1" fmla="val -2936"/>
              <a:gd name="adj2" fmla="val -59638"/>
              <a:gd name="adj3" fmla="val 16667"/>
            </a:avLst>
          </a:prstGeom>
          <a:solidFill>
            <a:srgbClr val="F9CF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/>
              <a:t>落基山脉</a:t>
            </a:r>
            <a:endParaRPr lang="zh-CN" altLang="en-US" sz="2800" b="1"/>
          </a:p>
        </p:txBody>
      </p:sp>
      <p:sp>
        <p:nvSpPr>
          <p:cNvPr id="33" name="圆角矩形标注 32"/>
          <p:cNvSpPr/>
          <p:nvPr/>
        </p:nvSpPr>
        <p:spPr>
          <a:xfrm>
            <a:off x="6946265" y="2332355"/>
            <a:ext cx="565785" cy="3691890"/>
          </a:xfrm>
          <a:prstGeom prst="wedgeRoundRectCallout">
            <a:avLst>
              <a:gd name="adj1" fmla="val 1627"/>
              <a:gd name="adj2" fmla="val -61764"/>
              <a:gd name="adj3" fmla="val 16667"/>
            </a:avLst>
          </a:prstGeom>
          <a:solidFill>
            <a:srgbClr val="F9CF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/>
              <a:t>阿巴拉契亚山脉</a:t>
            </a:r>
            <a:endParaRPr lang="zh-CN" altLang="en-US" sz="2800" b="1"/>
          </a:p>
        </p:txBody>
      </p:sp>
      <p:sp>
        <p:nvSpPr>
          <p:cNvPr id="36" name="任意多边形 35"/>
          <p:cNvSpPr/>
          <p:nvPr/>
        </p:nvSpPr>
        <p:spPr>
          <a:xfrm>
            <a:off x="2527935" y="1735455"/>
            <a:ext cx="4360545" cy="3497580"/>
          </a:xfrm>
          <a:custGeom>
            <a:avLst/>
            <a:gdLst>
              <a:gd name="connisteX0" fmla="*/ 0 w 4360545"/>
              <a:gd name="connsiteY0" fmla="*/ 0 h 3497580"/>
              <a:gd name="connisteX1" fmla="*/ 244475 w 4360545"/>
              <a:gd name="connsiteY1" fmla="*/ 688975 h 3497580"/>
              <a:gd name="connisteX2" fmla="*/ 358140 w 4360545"/>
              <a:gd name="connsiteY2" fmla="*/ 1639570 h 3497580"/>
              <a:gd name="connisteX3" fmla="*/ 261620 w 4360545"/>
              <a:gd name="connsiteY3" fmla="*/ 2276475 h 3497580"/>
              <a:gd name="connisteX4" fmla="*/ 165735 w 4360545"/>
              <a:gd name="connsiteY4" fmla="*/ 2512060 h 3497580"/>
              <a:gd name="connisteX5" fmla="*/ 419100 w 4360545"/>
              <a:gd name="connsiteY5" fmla="*/ 2590165 h 3497580"/>
              <a:gd name="connisteX6" fmla="*/ 488950 w 4360545"/>
              <a:gd name="connsiteY6" fmla="*/ 3078480 h 3497580"/>
              <a:gd name="connisteX7" fmla="*/ 532130 w 4360545"/>
              <a:gd name="connsiteY7" fmla="*/ 3366770 h 3497580"/>
              <a:gd name="connisteX8" fmla="*/ 959485 w 4360545"/>
              <a:gd name="connsiteY8" fmla="*/ 3497580 h 3497580"/>
              <a:gd name="connisteX9" fmla="*/ 1195070 w 4360545"/>
              <a:gd name="connsiteY9" fmla="*/ 3444875 h 3497580"/>
              <a:gd name="connisteX10" fmla="*/ 1334770 w 4360545"/>
              <a:gd name="connsiteY10" fmla="*/ 3008630 h 3497580"/>
              <a:gd name="connisteX11" fmla="*/ 1369695 w 4360545"/>
              <a:gd name="connsiteY11" fmla="*/ 2642870 h 3497580"/>
              <a:gd name="connisteX12" fmla="*/ 1814195 w 4360545"/>
              <a:gd name="connsiteY12" fmla="*/ 2625090 h 3497580"/>
              <a:gd name="connisteX13" fmla="*/ 2259330 w 4360545"/>
              <a:gd name="connsiteY13" fmla="*/ 2215515 h 3497580"/>
              <a:gd name="connisteX14" fmla="*/ 2145665 w 4360545"/>
              <a:gd name="connsiteY14" fmla="*/ 1953895 h 3497580"/>
              <a:gd name="connisteX15" fmla="*/ 2084705 w 4360545"/>
              <a:gd name="connsiteY15" fmla="*/ 1596390 h 3497580"/>
              <a:gd name="connisteX16" fmla="*/ 2293620 w 4360545"/>
              <a:gd name="connsiteY16" fmla="*/ 1465580 h 3497580"/>
              <a:gd name="connisteX17" fmla="*/ 2459355 w 4360545"/>
              <a:gd name="connsiteY17" fmla="*/ 1456690 h 3497580"/>
              <a:gd name="connisteX18" fmla="*/ 2694940 w 4360545"/>
              <a:gd name="connsiteY18" fmla="*/ 1613535 h 3497580"/>
              <a:gd name="connisteX19" fmla="*/ 2799715 w 4360545"/>
              <a:gd name="connsiteY19" fmla="*/ 2066925 h 3497580"/>
              <a:gd name="connisteX20" fmla="*/ 2686685 w 4360545"/>
              <a:gd name="connsiteY20" fmla="*/ 2477135 h 3497580"/>
              <a:gd name="connisteX21" fmla="*/ 2860675 w 4360545"/>
              <a:gd name="connsiteY21" fmla="*/ 2729865 h 3497580"/>
              <a:gd name="connisteX22" fmla="*/ 3105150 w 4360545"/>
              <a:gd name="connsiteY22" fmla="*/ 2381250 h 3497580"/>
              <a:gd name="connisteX23" fmla="*/ 3453765 w 4360545"/>
              <a:gd name="connsiteY23" fmla="*/ 1727200 h 3497580"/>
              <a:gd name="connisteX24" fmla="*/ 3881120 w 4360545"/>
              <a:gd name="connsiteY24" fmla="*/ 1221105 h 3497580"/>
              <a:gd name="connisteX25" fmla="*/ 4360545 w 4360545"/>
              <a:gd name="connsiteY25" fmla="*/ 497205 h 3497580"/>
              <a:gd name="connisteX26" fmla="*/ 4360545 w 4360545"/>
              <a:gd name="connsiteY26" fmla="*/ 445135 h 3497580"/>
              <a:gd name="connisteX27" fmla="*/ 3907155 w 4360545"/>
              <a:gd name="connsiteY27" fmla="*/ 610870 h 3497580"/>
              <a:gd name="connisteX28" fmla="*/ 3567430 w 4360545"/>
              <a:gd name="connsiteY28" fmla="*/ 845820 h 3497580"/>
              <a:gd name="connisteX29" fmla="*/ 3175000 w 4360545"/>
              <a:gd name="connsiteY29" fmla="*/ 1160145 h 3497580"/>
              <a:gd name="connisteX30" fmla="*/ 3227070 w 4360545"/>
              <a:gd name="connsiteY30" fmla="*/ 863600 h 3497580"/>
              <a:gd name="connisteX31" fmla="*/ 3035300 w 4360545"/>
              <a:gd name="connsiteY31" fmla="*/ 593090 h 3497580"/>
              <a:gd name="connisteX32" fmla="*/ 2712720 w 4360545"/>
              <a:gd name="connsiteY32" fmla="*/ 384175 h 3497580"/>
              <a:gd name="connisteX33" fmla="*/ 1988820 w 4360545"/>
              <a:gd name="connsiteY33" fmla="*/ 305435 h 3497580"/>
              <a:gd name="connisteX34" fmla="*/ 1674495 w 4360545"/>
              <a:gd name="connsiteY34" fmla="*/ 191770 h 3497580"/>
              <a:gd name="connisteX35" fmla="*/ 1631315 w 4360545"/>
              <a:gd name="connsiteY35" fmla="*/ 60960 h 3497580"/>
              <a:gd name="connisteX36" fmla="*/ 0 w 4360545"/>
              <a:gd name="connsiteY36" fmla="*/ 0 h 349758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</a:cxnLst>
            <a:rect l="l" t="t" r="r" b="b"/>
            <a:pathLst>
              <a:path w="4360545" h="3497580">
                <a:moveTo>
                  <a:pt x="0" y="0"/>
                </a:moveTo>
                <a:lnTo>
                  <a:pt x="244475" y="688975"/>
                </a:lnTo>
                <a:lnTo>
                  <a:pt x="358140" y="1639570"/>
                </a:lnTo>
                <a:lnTo>
                  <a:pt x="261620" y="2276475"/>
                </a:lnTo>
                <a:lnTo>
                  <a:pt x="165735" y="2512060"/>
                </a:lnTo>
                <a:lnTo>
                  <a:pt x="419100" y="2590165"/>
                </a:lnTo>
                <a:lnTo>
                  <a:pt x="488950" y="3078480"/>
                </a:lnTo>
                <a:lnTo>
                  <a:pt x="532130" y="3366770"/>
                </a:lnTo>
                <a:lnTo>
                  <a:pt x="959485" y="3497580"/>
                </a:lnTo>
                <a:lnTo>
                  <a:pt x="1195070" y="3444875"/>
                </a:lnTo>
                <a:lnTo>
                  <a:pt x="1334770" y="3008630"/>
                </a:lnTo>
                <a:lnTo>
                  <a:pt x="1369695" y="2642870"/>
                </a:lnTo>
                <a:lnTo>
                  <a:pt x="1814195" y="2625090"/>
                </a:lnTo>
                <a:lnTo>
                  <a:pt x="2259330" y="2215515"/>
                </a:lnTo>
                <a:lnTo>
                  <a:pt x="2145665" y="1953895"/>
                </a:lnTo>
                <a:lnTo>
                  <a:pt x="2084705" y="1596390"/>
                </a:lnTo>
                <a:lnTo>
                  <a:pt x="2293620" y="1465580"/>
                </a:lnTo>
                <a:lnTo>
                  <a:pt x="2459355" y="1456690"/>
                </a:lnTo>
                <a:lnTo>
                  <a:pt x="2694940" y="1613535"/>
                </a:lnTo>
                <a:lnTo>
                  <a:pt x="2799715" y="2066925"/>
                </a:lnTo>
                <a:lnTo>
                  <a:pt x="2686685" y="2477135"/>
                </a:lnTo>
                <a:lnTo>
                  <a:pt x="2860675" y="2729865"/>
                </a:lnTo>
                <a:lnTo>
                  <a:pt x="3105150" y="2381250"/>
                </a:lnTo>
                <a:lnTo>
                  <a:pt x="3453765" y="1727200"/>
                </a:lnTo>
                <a:lnTo>
                  <a:pt x="3881120" y="1221105"/>
                </a:lnTo>
                <a:lnTo>
                  <a:pt x="4360545" y="497205"/>
                </a:lnTo>
                <a:lnTo>
                  <a:pt x="4360545" y="445135"/>
                </a:lnTo>
                <a:lnTo>
                  <a:pt x="3907155" y="610870"/>
                </a:lnTo>
                <a:lnTo>
                  <a:pt x="3567430" y="845820"/>
                </a:lnTo>
                <a:lnTo>
                  <a:pt x="3175000" y="1160145"/>
                </a:lnTo>
                <a:lnTo>
                  <a:pt x="3227070" y="863600"/>
                </a:lnTo>
                <a:lnTo>
                  <a:pt x="3035300" y="593090"/>
                </a:lnTo>
                <a:lnTo>
                  <a:pt x="2712720" y="384175"/>
                </a:lnTo>
                <a:lnTo>
                  <a:pt x="1988820" y="305435"/>
                </a:lnTo>
                <a:lnTo>
                  <a:pt x="1674495" y="191770"/>
                </a:lnTo>
                <a:lnTo>
                  <a:pt x="1631315" y="609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圆角矩形标注 34"/>
          <p:cNvSpPr/>
          <p:nvPr/>
        </p:nvSpPr>
        <p:spPr>
          <a:xfrm>
            <a:off x="3810000" y="2586990"/>
            <a:ext cx="565785" cy="2080260"/>
          </a:xfrm>
          <a:prstGeom prst="wedgeRoundRectCallout">
            <a:avLst>
              <a:gd name="adj1" fmla="val -2936"/>
              <a:gd name="adj2" fmla="val -59638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/>
              <a:t>大平原</a:t>
            </a:r>
            <a:r>
              <a:rPr lang="en-US" altLang="zh-CN" sz="2800" b="1"/>
              <a:t> </a:t>
            </a:r>
            <a:endParaRPr lang="en-US" altLang="zh-CN" sz="2800" b="1"/>
          </a:p>
        </p:txBody>
      </p:sp>
      <p:cxnSp>
        <p:nvCxnSpPr>
          <p:cNvPr id="40" name="曲线连接符 39"/>
          <p:cNvCxnSpPr/>
          <p:nvPr/>
        </p:nvCxnSpPr>
        <p:spPr>
          <a:xfrm rot="5400000" flipV="1">
            <a:off x="2105660" y="960120"/>
            <a:ext cx="2651125" cy="2311400"/>
          </a:xfrm>
          <a:prstGeom prst="curvedConnector3">
            <a:avLst>
              <a:gd name="adj1" fmla="val 50000"/>
            </a:avLst>
          </a:prstGeom>
          <a:ln w="127000" cmpd="sng">
            <a:solidFill>
              <a:schemeClr val="accent1">
                <a:shade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2333625" y="274955"/>
            <a:ext cx="5516880" cy="5219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800">
                <a:solidFill>
                  <a:srgbClr val="0070C0"/>
                </a:solidFill>
                <a:latin typeface="华文琥珀" panose="02010800040101010101" charset="-122"/>
                <a:ea typeface="华文琥珀" panose="02010800040101010101" charset="-122"/>
              </a:rPr>
              <a:t>冷空气（长驱南下）</a:t>
            </a:r>
            <a:r>
              <a:rPr lang="en-US" altLang="zh-CN" sz="2800">
                <a:solidFill>
                  <a:srgbClr val="0070C0"/>
                </a:solidFill>
                <a:latin typeface="华文琥珀" panose="02010800040101010101" charset="-122"/>
                <a:ea typeface="华文琥珀" panose="02010800040101010101" charset="-122"/>
              </a:rPr>
              <a:t>→</a:t>
            </a:r>
            <a:r>
              <a:rPr lang="zh-CN" altLang="en-US" sz="2800">
                <a:solidFill>
                  <a:srgbClr val="0070C0"/>
                </a:solidFill>
                <a:latin typeface="华文琥珀" panose="02010800040101010101" charset="-122"/>
                <a:ea typeface="华文琥珀" panose="02010800040101010101" charset="-122"/>
              </a:rPr>
              <a:t>大规模寒潮</a:t>
            </a:r>
            <a:endParaRPr lang="zh-CN" altLang="en-US" sz="2800">
              <a:solidFill>
                <a:srgbClr val="0070C0"/>
              </a:solidFill>
              <a:latin typeface="华文琥珀" panose="02010800040101010101" charset="-122"/>
              <a:ea typeface="华文琥珀" panose="02010800040101010101" charset="-122"/>
            </a:endParaRPr>
          </a:p>
        </p:txBody>
      </p:sp>
      <p:pic>
        <p:nvPicPr>
          <p:cNvPr id="105" name="图片 104"/>
          <p:cNvPicPr/>
          <p:nvPr/>
        </p:nvPicPr>
        <p:blipFill>
          <a:blip r:embed="rId2"/>
          <a:srcRect r="4540" b="12111"/>
          <a:stretch>
            <a:fillRect/>
          </a:stretch>
        </p:blipFill>
        <p:spPr>
          <a:xfrm>
            <a:off x="7827010" y="894080"/>
            <a:ext cx="4309110" cy="254762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42" name="曲线连接符 41"/>
          <p:cNvCxnSpPr/>
          <p:nvPr/>
        </p:nvCxnSpPr>
        <p:spPr>
          <a:xfrm rot="10800000">
            <a:off x="3568065" y="4084955"/>
            <a:ext cx="2585085" cy="1445260"/>
          </a:xfrm>
          <a:prstGeom prst="curvedConnector3">
            <a:avLst>
              <a:gd name="adj1" fmla="val 49988"/>
            </a:avLst>
          </a:prstGeom>
          <a:ln w="127000" cmpd="sng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3173730" y="6010910"/>
            <a:ext cx="6228080" cy="52197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sz="2800">
                <a:solidFill>
                  <a:srgbClr val="C00000"/>
                </a:solidFill>
                <a:latin typeface="华文琥珀" panose="02010800040101010101" charset="-122"/>
                <a:ea typeface="华文琥珀" panose="02010800040101010101" charset="-122"/>
              </a:rPr>
              <a:t>暖湿气流（长驱北上）</a:t>
            </a:r>
            <a:r>
              <a:rPr lang="en-US" altLang="zh-CN" sz="2800">
                <a:solidFill>
                  <a:srgbClr val="C00000"/>
                </a:solidFill>
                <a:latin typeface="华文琥珀" panose="02010800040101010101" charset="-122"/>
                <a:ea typeface="华文琥珀" panose="02010800040101010101" charset="-122"/>
              </a:rPr>
              <a:t>→</a:t>
            </a:r>
            <a:r>
              <a:rPr lang="zh-CN" altLang="en-US" sz="2800">
                <a:solidFill>
                  <a:srgbClr val="C00000"/>
                </a:solidFill>
                <a:latin typeface="华文琥珀" panose="02010800040101010101" charset="-122"/>
                <a:ea typeface="华文琥珀" panose="02010800040101010101" charset="-122"/>
              </a:rPr>
              <a:t>飓风、龙卷风</a:t>
            </a:r>
            <a:endParaRPr lang="zh-CN" altLang="en-US" sz="2800">
              <a:solidFill>
                <a:srgbClr val="C00000"/>
              </a:solidFill>
              <a:latin typeface="华文琥珀" panose="02010800040101010101" charset="-122"/>
              <a:ea typeface="华文琥珀" panose="02010800040101010101" charset="-122"/>
            </a:endParaRPr>
          </a:p>
        </p:txBody>
      </p:sp>
      <p:pic>
        <p:nvPicPr>
          <p:cNvPr id="106" name="图片 105"/>
          <p:cNvPicPr/>
          <p:nvPr/>
        </p:nvPicPr>
        <p:blipFill>
          <a:blip r:embed="rId3"/>
          <a:stretch>
            <a:fillRect/>
          </a:stretch>
        </p:blipFill>
        <p:spPr>
          <a:xfrm>
            <a:off x="7850505" y="3538855"/>
            <a:ext cx="4261485" cy="253746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1" bldLvl="0" animBg="1"/>
      <p:bldP spid="43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4465" y="895350"/>
            <a:ext cx="5866130" cy="54813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257810"/>
            <a:ext cx="1402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/>
              <a:t>北美洲</a:t>
            </a:r>
            <a:endParaRPr lang="zh-CN" altLang="en-US" sz="3200" b="1"/>
          </a:p>
        </p:txBody>
      </p:sp>
      <p:sp>
        <p:nvSpPr>
          <p:cNvPr id="13" name="文本框 12"/>
          <p:cNvSpPr txBox="1"/>
          <p:nvPr/>
        </p:nvSpPr>
        <p:spPr>
          <a:xfrm>
            <a:off x="6093460" y="319405"/>
            <a:ext cx="41014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华文行楷" panose="02010800040101010101" charset="-122"/>
                <a:ea typeface="华文行楷" panose="02010800040101010101" charset="-122"/>
              </a:rPr>
              <a:t>关于北美洲的半球位置：</a:t>
            </a:r>
            <a:endParaRPr lang="zh-CN" altLang="en-US" sz="2800" b="1">
              <a:solidFill>
                <a:schemeClr val="accent1">
                  <a:lumMod val="60000"/>
                  <a:lumOff val="40000"/>
                </a:schemeClr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265545" y="841375"/>
            <a:ext cx="4754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chemeClr val="tx1"/>
                </a:solidFill>
              </a:rPr>
              <a:t>从经度上来看，大部分位于</a:t>
            </a:r>
            <a:r>
              <a:rPr lang="zh-CN" altLang="en-US" sz="2400" b="1">
                <a:solidFill>
                  <a:srgbClr val="FF0000"/>
                </a:solidFill>
              </a:rPr>
              <a:t>西半球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265545" y="1640840"/>
            <a:ext cx="4450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chemeClr val="tx1"/>
                </a:solidFill>
              </a:rPr>
              <a:t>从纬度上来看，全部位于</a:t>
            </a:r>
            <a:r>
              <a:rPr lang="zh-CN" altLang="en-US" sz="2400" b="1">
                <a:solidFill>
                  <a:srgbClr val="FF0000"/>
                </a:solidFill>
              </a:rPr>
              <a:t>北半球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093460" y="2538730"/>
            <a:ext cx="41014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华文行楷" panose="02010800040101010101" charset="-122"/>
                <a:ea typeface="华文行楷" panose="02010800040101010101" charset="-122"/>
              </a:rPr>
              <a:t>关于北美洲的海陆位置：</a:t>
            </a:r>
            <a:endParaRPr lang="zh-CN" altLang="en-US" sz="2800" b="1">
              <a:solidFill>
                <a:schemeClr val="accent1">
                  <a:lumMod val="60000"/>
                  <a:lumOff val="40000"/>
                </a:schemeClr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265545" y="3177540"/>
            <a:ext cx="41789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/>
              <a:t>1. </a:t>
            </a:r>
            <a:r>
              <a:rPr lang="zh-CN" altLang="en-US" sz="2400" b="1"/>
              <a:t>找一找北美洲濒临的大洋。</a:t>
            </a:r>
            <a:endParaRPr lang="zh-CN" altLang="en-US" sz="2400" b="1"/>
          </a:p>
        </p:txBody>
      </p:sp>
      <p:sp>
        <p:nvSpPr>
          <p:cNvPr id="32" name="文本框 31"/>
          <p:cNvSpPr txBox="1"/>
          <p:nvPr/>
        </p:nvSpPr>
        <p:spPr>
          <a:xfrm>
            <a:off x="6265545" y="3816350"/>
            <a:ext cx="59270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400" b="1"/>
              <a:t>2. </a:t>
            </a:r>
            <a:r>
              <a:rPr lang="zh-CN" altLang="en-US" sz="2400" b="1"/>
              <a:t>除了大洋外，北美洲周边还有哪些海、海峡、海湾？</a:t>
            </a:r>
            <a:endParaRPr lang="zh-CN" altLang="en-US" sz="2400" b="1"/>
          </a:p>
        </p:txBody>
      </p:sp>
      <p:sp>
        <p:nvSpPr>
          <p:cNvPr id="33" name="文本框 32"/>
          <p:cNvSpPr txBox="1"/>
          <p:nvPr/>
        </p:nvSpPr>
        <p:spPr>
          <a:xfrm>
            <a:off x="6265545" y="5200015"/>
            <a:ext cx="59270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sz="2400" b="1"/>
              <a:t>3. </a:t>
            </a:r>
            <a:r>
              <a:rPr lang="zh-CN" altLang="en-US" sz="2400" b="1"/>
              <a:t>哪些海、海峡、海湾是北美洲与其他大洲的分界线？</a:t>
            </a:r>
            <a:endParaRPr lang="zh-CN" altLang="en-US" sz="2400" b="1"/>
          </a:p>
        </p:txBody>
      </p:sp>
      <p:sp>
        <p:nvSpPr>
          <p:cNvPr id="34" name="文本框 33"/>
          <p:cNvSpPr txBox="1"/>
          <p:nvPr/>
        </p:nvSpPr>
        <p:spPr>
          <a:xfrm>
            <a:off x="5061585" y="1859915"/>
            <a:ext cx="538480" cy="52197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大</a:t>
            </a:r>
            <a:endParaRPr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061585" y="3100070"/>
            <a:ext cx="538480" cy="52197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西</a:t>
            </a:r>
            <a:endParaRPr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061585" y="4452620"/>
            <a:ext cx="538480" cy="52197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洋</a:t>
            </a:r>
            <a:endParaRPr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276850" y="5342890"/>
            <a:ext cx="538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东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745615" y="895350"/>
            <a:ext cx="538480" cy="52197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北</a:t>
            </a:r>
            <a:endParaRPr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334895" y="895350"/>
            <a:ext cx="538480" cy="52197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冰</a:t>
            </a:r>
            <a:endParaRPr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924175" y="895350"/>
            <a:ext cx="538480" cy="52197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洋</a:t>
            </a:r>
            <a:endParaRPr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334895" y="319405"/>
            <a:ext cx="538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北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06400" y="2593975"/>
            <a:ext cx="538480" cy="52197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太</a:t>
            </a:r>
            <a:endParaRPr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06400" y="3282950"/>
            <a:ext cx="538480" cy="52197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平</a:t>
            </a:r>
            <a:endParaRPr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06400" y="3972560"/>
            <a:ext cx="538480" cy="52197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洋</a:t>
            </a:r>
            <a:endParaRPr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06400" y="4556125"/>
            <a:ext cx="538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</a:rPr>
              <a:t>西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46" name="椭圆 45"/>
          <p:cNvSpPr/>
          <p:nvPr/>
        </p:nvSpPr>
        <p:spPr>
          <a:xfrm rot="21360000">
            <a:off x="500380" y="1587500"/>
            <a:ext cx="850900" cy="286385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 rot="2820000">
            <a:off x="1162050" y="2508250"/>
            <a:ext cx="850900" cy="286385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 rot="2820000">
            <a:off x="1951990" y="4878705"/>
            <a:ext cx="850900" cy="286385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 rot="2820000">
            <a:off x="1880870" y="1690370"/>
            <a:ext cx="850900" cy="286385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 rot="1020000">
            <a:off x="4003675" y="938530"/>
            <a:ext cx="850900" cy="286385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 rot="1020000">
            <a:off x="3470910" y="1757045"/>
            <a:ext cx="850900" cy="375285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 rot="1020000">
            <a:off x="3205480" y="2710180"/>
            <a:ext cx="850900" cy="375285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 rot="20700000">
            <a:off x="3201035" y="5019040"/>
            <a:ext cx="1125855" cy="375285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 rot="20700000">
            <a:off x="4121785" y="5490845"/>
            <a:ext cx="1125855" cy="375285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任意多边形 55"/>
          <p:cNvSpPr/>
          <p:nvPr/>
        </p:nvSpPr>
        <p:spPr>
          <a:xfrm>
            <a:off x="1052195" y="1478280"/>
            <a:ext cx="681990" cy="171450"/>
          </a:xfrm>
          <a:custGeom>
            <a:avLst/>
            <a:gdLst>
              <a:gd name="connisteX0" fmla="*/ 0 w 681990"/>
              <a:gd name="connsiteY0" fmla="*/ 0 h 171155"/>
              <a:gd name="connisteX1" fmla="*/ 172720 w 681990"/>
              <a:gd name="connsiteY1" fmla="*/ 120650 h 171155"/>
              <a:gd name="connisteX2" fmla="*/ 578485 w 681990"/>
              <a:gd name="connsiteY2" fmla="*/ 163830 h 171155"/>
              <a:gd name="connisteX3" fmla="*/ 681990 w 681990"/>
              <a:gd name="connsiteY3" fmla="*/ 8890 h 1711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681990" h="171155">
                <a:moveTo>
                  <a:pt x="0" y="0"/>
                </a:moveTo>
                <a:cubicBezTo>
                  <a:pt x="26670" y="23495"/>
                  <a:pt x="57150" y="87630"/>
                  <a:pt x="172720" y="120650"/>
                </a:cubicBezTo>
                <a:cubicBezTo>
                  <a:pt x="288290" y="153670"/>
                  <a:pt x="476885" y="186055"/>
                  <a:pt x="578485" y="163830"/>
                </a:cubicBezTo>
                <a:cubicBezTo>
                  <a:pt x="680085" y="141605"/>
                  <a:pt x="669290" y="40640"/>
                  <a:pt x="681990" y="889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任意多边形 57"/>
          <p:cNvSpPr/>
          <p:nvPr/>
        </p:nvSpPr>
        <p:spPr>
          <a:xfrm>
            <a:off x="4703445" y="1339850"/>
            <a:ext cx="138430" cy="448310"/>
          </a:xfrm>
          <a:custGeom>
            <a:avLst/>
            <a:gdLst>
              <a:gd name="connisteX0" fmla="*/ 0 w 138430"/>
              <a:gd name="connsiteY0" fmla="*/ 0 h 448310"/>
              <a:gd name="connisteX1" fmla="*/ 103505 w 138430"/>
              <a:gd name="connsiteY1" fmla="*/ 362585 h 448310"/>
              <a:gd name="connisteX2" fmla="*/ 103505 w 138430"/>
              <a:gd name="connsiteY2" fmla="*/ 362585 h 448310"/>
              <a:gd name="connisteX3" fmla="*/ 138430 w 138430"/>
              <a:gd name="connsiteY3" fmla="*/ 448310 h 4483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38430" h="448310">
                <a:moveTo>
                  <a:pt x="0" y="0"/>
                </a:moveTo>
                <a:cubicBezTo>
                  <a:pt x="20955" y="72390"/>
                  <a:pt x="82550" y="290195"/>
                  <a:pt x="103505" y="362585"/>
                </a:cubicBezTo>
                <a:cubicBezTo>
                  <a:pt x="124460" y="434975"/>
                  <a:pt x="96520" y="345440"/>
                  <a:pt x="103505" y="362585"/>
                </a:cubicBezTo>
                <a:cubicBezTo>
                  <a:pt x="110490" y="379730"/>
                  <a:pt x="131445" y="431165"/>
                  <a:pt x="138430" y="44831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164465" y="1018540"/>
            <a:ext cx="1404620" cy="460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rgbClr val="00B0F0"/>
                </a:solidFill>
                <a:latin typeface="华文中宋" panose="02010600040101010101" charset="-122"/>
                <a:ea typeface="华文中宋" panose="02010600040101010101" charset="-122"/>
              </a:rPr>
              <a:t>白令海峡</a:t>
            </a:r>
            <a:endParaRPr lang="zh-CN" altLang="en-US" sz="2400" b="1">
              <a:solidFill>
                <a:srgbClr val="00B0F0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0" y="1478915"/>
            <a:ext cx="539115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亚</a:t>
            </a:r>
            <a:endParaRPr lang="zh-CN" altLang="en-US" sz="2800" b="1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</a:endParaRPr>
          </a:p>
          <a:p>
            <a:r>
              <a:rPr lang="zh-CN" altLang="en-US" sz="28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洲</a:t>
            </a:r>
            <a:endParaRPr lang="zh-CN" altLang="en-US" sz="2800" b="1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4868545" y="1322705"/>
            <a:ext cx="1404620" cy="460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rgbClr val="00B0F0"/>
                </a:solidFill>
                <a:latin typeface="华文中宋" panose="02010600040101010101" charset="-122"/>
                <a:ea typeface="华文中宋" panose="02010600040101010101" charset="-122"/>
              </a:rPr>
              <a:t>丹麦海峡</a:t>
            </a:r>
            <a:endParaRPr lang="zh-CN" altLang="en-US" sz="2400" b="1">
              <a:solidFill>
                <a:srgbClr val="00B0F0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4886325" y="821055"/>
            <a:ext cx="8953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欧洲</a:t>
            </a:r>
            <a:endParaRPr lang="zh-CN" altLang="en-US" sz="2800" b="1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  <p:bldP spid="30" grpId="0"/>
      <p:bldP spid="36" grpId="0" bldLvl="0" animBg="1"/>
      <p:bldP spid="35" grpId="0" bldLvl="0" animBg="1"/>
      <p:bldP spid="34" grpId="0" bldLvl="0" animBg="1"/>
      <p:bldP spid="37" grpId="0"/>
      <p:bldP spid="38" grpId="0" bldLvl="0" animBg="1"/>
      <p:bldP spid="39" grpId="0" bldLvl="0" animBg="1"/>
      <p:bldP spid="40" grpId="0" bldLvl="0" animBg="1"/>
      <p:bldP spid="41" grpId="0"/>
      <p:bldP spid="42" grpId="0" bldLvl="0" animBg="1"/>
      <p:bldP spid="43" grpId="0" bldLvl="0" animBg="1"/>
      <p:bldP spid="44" grpId="0" bldLvl="0" animBg="1"/>
      <p:bldP spid="45" grpId="0"/>
      <p:bldP spid="45" grpId="1"/>
      <p:bldP spid="44" grpId="1" bldLvl="0" animBg="1"/>
      <p:bldP spid="43" grpId="1" bldLvl="0" animBg="1"/>
      <p:bldP spid="42" grpId="1" bldLvl="0" animBg="1"/>
      <p:bldP spid="38" grpId="1" bldLvl="0" animBg="1"/>
      <p:bldP spid="39" grpId="1" bldLvl="0" animBg="1"/>
      <p:bldP spid="40" grpId="1" bldLvl="0" animBg="1"/>
      <p:bldP spid="41" grpId="1"/>
      <p:bldP spid="34" grpId="1" bldLvl="0" animBg="1"/>
      <p:bldP spid="35" grpId="1" bldLvl="0" animBg="1"/>
      <p:bldP spid="36" grpId="1" bldLvl="0" animBg="1"/>
      <p:bldP spid="37" grpId="1"/>
      <p:bldP spid="32" grpId="0"/>
      <p:bldP spid="46" grpId="0" animBg="1"/>
      <p:bldP spid="50" grpId="0" animBg="1"/>
      <p:bldP spid="52" grpId="0" animBg="1"/>
      <p:bldP spid="51" grpId="0" animBg="1"/>
      <p:bldP spid="48" grpId="0" animBg="1"/>
      <p:bldP spid="53" grpId="0" animBg="1"/>
      <p:bldP spid="49" grpId="0" animBg="1"/>
      <p:bldP spid="54" grpId="0" animBg="1"/>
      <p:bldP spid="55" grpId="0" animBg="1"/>
      <p:bldP spid="33" grpId="0"/>
      <p:bldP spid="56" grpId="0" animBg="1"/>
      <p:bldP spid="59" grpId="0" animBg="1"/>
      <p:bldP spid="60" grpId="0"/>
      <p:bldP spid="61" grpId="0" animBg="1"/>
      <p:bldP spid="58" grpId="0" animBg="1"/>
      <p:bldP spid="6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0" y="4322445"/>
            <a:ext cx="8743950" cy="2273300"/>
          </a:xfrm>
          <a:prstGeom prst="rect">
            <a:avLst/>
          </a:prstGeom>
        </p:spPr>
      </p:pic>
      <p:pic>
        <p:nvPicPr>
          <p:cNvPr id="3" name="图片 2" descr="IMG_1143(20211212-213739)"/>
          <p:cNvPicPr>
            <a:picLocks noChangeAspect="1"/>
          </p:cNvPicPr>
          <p:nvPr/>
        </p:nvPicPr>
        <p:blipFill>
          <a:blip r:embed="rId2">
            <a:lum contrast="30000"/>
          </a:blip>
          <a:stretch>
            <a:fillRect/>
          </a:stretch>
        </p:blipFill>
        <p:spPr>
          <a:xfrm>
            <a:off x="69850" y="320040"/>
            <a:ext cx="6474460" cy="39236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930" y="377825"/>
            <a:ext cx="5513070" cy="3634105"/>
          </a:xfrm>
          <a:prstGeom prst="rect">
            <a:avLst/>
          </a:prstGeom>
        </p:spPr>
      </p:pic>
      <p:sp>
        <p:nvSpPr>
          <p:cNvPr id="9" name="任意多边形 8"/>
          <p:cNvSpPr/>
          <p:nvPr/>
        </p:nvSpPr>
        <p:spPr>
          <a:xfrm>
            <a:off x="7019290" y="868680"/>
            <a:ext cx="2311400" cy="2825750"/>
          </a:xfrm>
          <a:custGeom>
            <a:avLst/>
            <a:gdLst>
              <a:gd name="connisteX0" fmla="*/ 305435 w 2311400"/>
              <a:gd name="connsiteY0" fmla="*/ 0 h 2825750"/>
              <a:gd name="connisteX1" fmla="*/ 113665 w 2311400"/>
              <a:gd name="connsiteY1" fmla="*/ 401320 h 2825750"/>
              <a:gd name="connisteX2" fmla="*/ 0 w 2311400"/>
              <a:gd name="connsiteY2" fmla="*/ 959485 h 2825750"/>
              <a:gd name="connisteX3" fmla="*/ 17780 w 2311400"/>
              <a:gd name="connsiteY3" fmla="*/ 1351915 h 2825750"/>
              <a:gd name="connisteX4" fmla="*/ 209550 w 2311400"/>
              <a:gd name="connsiteY4" fmla="*/ 1744345 h 2825750"/>
              <a:gd name="connisteX5" fmla="*/ 462280 w 2311400"/>
              <a:gd name="connsiteY5" fmla="*/ 1962785 h 2825750"/>
              <a:gd name="connisteX6" fmla="*/ 758825 w 2311400"/>
              <a:gd name="connsiteY6" fmla="*/ 2320290 h 2825750"/>
              <a:gd name="connisteX7" fmla="*/ 1186180 w 2311400"/>
              <a:gd name="connsiteY7" fmla="*/ 2425065 h 2825750"/>
              <a:gd name="connisteX8" fmla="*/ 1395730 w 2311400"/>
              <a:gd name="connsiteY8" fmla="*/ 2328545 h 2825750"/>
              <a:gd name="connisteX9" fmla="*/ 1595755 w 2311400"/>
              <a:gd name="connsiteY9" fmla="*/ 2503170 h 2825750"/>
              <a:gd name="connisteX10" fmla="*/ 1709420 w 2311400"/>
              <a:gd name="connsiteY10" fmla="*/ 2686685 h 2825750"/>
              <a:gd name="connisteX11" fmla="*/ 1988820 w 2311400"/>
              <a:gd name="connsiteY11" fmla="*/ 2599055 h 2825750"/>
              <a:gd name="connisteX12" fmla="*/ 2197735 w 2311400"/>
              <a:gd name="connsiteY12" fmla="*/ 2825750 h 2825750"/>
              <a:gd name="connisteX13" fmla="*/ 2311400 w 2311400"/>
              <a:gd name="connsiteY13" fmla="*/ 26670 h 2825750"/>
              <a:gd name="connisteX14" fmla="*/ 305435 w 2311400"/>
              <a:gd name="connsiteY14" fmla="*/ 0 h 28257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</a:cxnLst>
            <a:rect l="l" t="t" r="r" b="b"/>
            <a:pathLst>
              <a:path w="2311400" h="2825750">
                <a:moveTo>
                  <a:pt x="305435" y="0"/>
                </a:moveTo>
                <a:lnTo>
                  <a:pt x="113665" y="401320"/>
                </a:lnTo>
                <a:lnTo>
                  <a:pt x="0" y="959485"/>
                </a:lnTo>
                <a:lnTo>
                  <a:pt x="17780" y="1351915"/>
                </a:lnTo>
                <a:lnTo>
                  <a:pt x="209550" y="1744345"/>
                </a:lnTo>
                <a:lnTo>
                  <a:pt x="462280" y="1962785"/>
                </a:lnTo>
                <a:lnTo>
                  <a:pt x="758825" y="2320290"/>
                </a:lnTo>
                <a:lnTo>
                  <a:pt x="1186180" y="2425065"/>
                </a:lnTo>
                <a:lnTo>
                  <a:pt x="1395730" y="2328545"/>
                </a:lnTo>
                <a:lnTo>
                  <a:pt x="1595755" y="2503170"/>
                </a:lnTo>
                <a:lnTo>
                  <a:pt x="1709420" y="2686685"/>
                </a:lnTo>
                <a:lnTo>
                  <a:pt x="1988820" y="2599055"/>
                </a:lnTo>
                <a:lnTo>
                  <a:pt x="2197735" y="2825750"/>
                </a:lnTo>
                <a:lnTo>
                  <a:pt x="2311400" y="26670"/>
                </a:lnTo>
                <a:lnTo>
                  <a:pt x="305435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4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3495040" y="2138045"/>
            <a:ext cx="4527550" cy="312166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8813800" y="4159885"/>
            <a:ext cx="347027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800" b="1">
                <a:solidFill>
                  <a:srgbClr val="0070C0"/>
                </a:solidFill>
              </a:rPr>
              <a:t>海拔高，地势陡峭</a:t>
            </a:r>
            <a:endParaRPr lang="zh-CN" altLang="en-US" sz="2800" b="1">
              <a:solidFill>
                <a:srgbClr val="0070C0"/>
              </a:solidFill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1271270" y="1849755"/>
            <a:ext cx="6418580" cy="8763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8813800" y="5634355"/>
            <a:ext cx="347027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800" b="1">
                <a:solidFill>
                  <a:srgbClr val="0070C0"/>
                </a:solidFill>
              </a:rPr>
              <a:t>降水少，气候干旱</a:t>
            </a:r>
            <a:endParaRPr lang="zh-CN" altLang="en-US" sz="2800" b="1">
              <a:solidFill>
                <a:srgbClr val="0070C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813800" y="4897120"/>
            <a:ext cx="347027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800" b="1">
                <a:solidFill>
                  <a:srgbClr val="0070C0"/>
                </a:solidFill>
              </a:rPr>
              <a:t>多灾害性天气</a:t>
            </a:r>
            <a:endParaRPr lang="zh-CN" altLang="en-US" sz="2800" b="1">
              <a:solidFill>
                <a:srgbClr val="0070C0"/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1" grpId="0"/>
      <p:bldP spid="25" grpId="0"/>
      <p:bldP spid="2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0" y="277495"/>
            <a:ext cx="29387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美国的湖泊</a:t>
            </a:r>
            <a:endParaRPr lang="en-US" altLang="zh-CN" sz="2800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lum contrast="30000"/>
          </a:blip>
          <a:srcRect l="2657"/>
          <a:stretch>
            <a:fillRect/>
          </a:stretch>
        </p:blipFill>
        <p:spPr>
          <a:xfrm>
            <a:off x="0" y="799465"/>
            <a:ext cx="7837805" cy="5713095"/>
          </a:xfrm>
          <a:prstGeom prst="rect">
            <a:avLst/>
          </a:prstGeom>
        </p:spPr>
      </p:pic>
      <p:sp>
        <p:nvSpPr>
          <p:cNvPr id="5" name="任意多边形 4"/>
          <p:cNvSpPr/>
          <p:nvPr/>
        </p:nvSpPr>
        <p:spPr>
          <a:xfrm>
            <a:off x="4455795" y="1732280"/>
            <a:ext cx="923925" cy="471170"/>
          </a:xfrm>
          <a:custGeom>
            <a:avLst/>
            <a:gdLst>
              <a:gd name="connisteX0" fmla="*/ 409575 w 923925"/>
              <a:gd name="connsiteY0" fmla="*/ 26035 h 471170"/>
              <a:gd name="connisteX1" fmla="*/ 365760 w 923925"/>
              <a:gd name="connsiteY1" fmla="*/ 156845 h 471170"/>
              <a:gd name="connisteX2" fmla="*/ 278765 w 923925"/>
              <a:gd name="connsiteY2" fmla="*/ 200660 h 471170"/>
              <a:gd name="connisteX3" fmla="*/ 147955 w 923925"/>
              <a:gd name="connsiteY3" fmla="*/ 314325 h 471170"/>
              <a:gd name="connisteX4" fmla="*/ 0 w 923925"/>
              <a:gd name="connsiteY4" fmla="*/ 445135 h 471170"/>
              <a:gd name="connisteX5" fmla="*/ 139065 w 923925"/>
              <a:gd name="connsiteY5" fmla="*/ 445135 h 471170"/>
              <a:gd name="connisteX6" fmla="*/ 261620 w 923925"/>
              <a:gd name="connsiteY6" fmla="*/ 471170 h 471170"/>
              <a:gd name="connisteX7" fmla="*/ 400685 w 923925"/>
              <a:gd name="connsiteY7" fmla="*/ 331470 h 471170"/>
              <a:gd name="connisteX8" fmla="*/ 462280 w 923925"/>
              <a:gd name="connsiteY8" fmla="*/ 410210 h 471170"/>
              <a:gd name="connisteX9" fmla="*/ 619125 w 923925"/>
              <a:gd name="connsiteY9" fmla="*/ 427355 h 471170"/>
              <a:gd name="connisteX10" fmla="*/ 802005 w 923925"/>
              <a:gd name="connsiteY10" fmla="*/ 427355 h 471170"/>
              <a:gd name="connisteX11" fmla="*/ 889635 w 923925"/>
              <a:gd name="connsiteY11" fmla="*/ 375285 h 471170"/>
              <a:gd name="connisteX12" fmla="*/ 923925 w 923925"/>
              <a:gd name="connsiteY12" fmla="*/ 279400 h 471170"/>
              <a:gd name="connisteX13" fmla="*/ 889635 w 923925"/>
              <a:gd name="connsiteY13" fmla="*/ 183515 h 471170"/>
              <a:gd name="connisteX14" fmla="*/ 836930 w 923925"/>
              <a:gd name="connsiteY14" fmla="*/ 104775 h 471170"/>
              <a:gd name="connisteX15" fmla="*/ 715010 w 923925"/>
              <a:gd name="connsiteY15" fmla="*/ 139700 h 471170"/>
              <a:gd name="connisteX16" fmla="*/ 680085 w 923925"/>
              <a:gd name="connsiteY16" fmla="*/ 69850 h 471170"/>
              <a:gd name="connisteX17" fmla="*/ 628015 w 923925"/>
              <a:gd name="connsiteY17" fmla="*/ 17780 h 471170"/>
              <a:gd name="connisteX18" fmla="*/ 488315 w 923925"/>
              <a:gd name="connsiteY18" fmla="*/ 0 h 471170"/>
              <a:gd name="connisteX19" fmla="*/ 409575 w 923925"/>
              <a:gd name="connsiteY19" fmla="*/ 26035 h 47117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</a:cxnLst>
            <a:rect l="l" t="t" r="r" b="b"/>
            <a:pathLst>
              <a:path w="923925" h="471170">
                <a:moveTo>
                  <a:pt x="409575" y="26035"/>
                </a:moveTo>
                <a:lnTo>
                  <a:pt x="365760" y="156845"/>
                </a:lnTo>
                <a:lnTo>
                  <a:pt x="278765" y="200660"/>
                </a:lnTo>
                <a:lnTo>
                  <a:pt x="147955" y="314325"/>
                </a:lnTo>
                <a:lnTo>
                  <a:pt x="0" y="445135"/>
                </a:lnTo>
                <a:lnTo>
                  <a:pt x="139065" y="445135"/>
                </a:lnTo>
                <a:lnTo>
                  <a:pt x="261620" y="471170"/>
                </a:lnTo>
                <a:lnTo>
                  <a:pt x="400685" y="331470"/>
                </a:lnTo>
                <a:lnTo>
                  <a:pt x="462280" y="410210"/>
                </a:lnTo>
                <a:lnTo>
                  <a:pt x="619125" y="427355"/>
                </a:lnTo>
                <a:lnTo>
                  <a:pt x="802005" y="427355"/>
                </a:lnTo>
                <a:lnTo>
                  <a:pt x="889635" y="375285"/>
                </a:lnTo>
                <a:lnTo>
                  <a:pt x="923925" y="279400"/>
                </a:lnTo>
                <a:lnTo>
                  <a:pt x="889635" y="183515"/>
                </a:lnTo>
                <a:lnTo>
                  <a:pt x="836930" y="104775"/>
                </a:lnTo>
                <a:lnTo>
                  <a:pt x="715010" y="139700"/>
                </a:lnTo>
                <a:lnTo>
                  <a:pt x="680085" y="69850"/>
                </a:lnTo>
                <a:lnTo>
                  <a:pt x="628015" y="17780"/>
                </a:lnTo>
                <a:lnTo>
                  <a:pt x="488315" y="0"/>
                </a:lnTo>
                <a:lnTo>
                  <a:pt x="409575" y="2603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4979035" y="2212340"/>
            <a:ext cx="392430" cy="819785"/>
          </a:xfrm>
          <a:custGeom>
            <a:avLst/>
            <a:gdLst>
              <a:gd name="connisteX0" fmla="*/ 313690 w 392430"/>
              <a:gd name="connsiteY0" fmla="*/ 0 h 819785"/>
              <a:gd name="connisteX1" fmla="*/ 121920 w 392430"/>
              <a:gd name="connsiteY1" fmla="*/ 69215 h 819785"/>
              <a:gd name="connisteX2" fmla="*/ 52070 w 392430"/>
              <a:gd name="connsiteY2" fmla="*/ 156845 h 819785"/>
              <a:gd name="connisteX3" fmla="*/ 0 w 392430"/>
              <a:gd name="connsiteY3" fmla="*/ 330835 h 819785"/>
              <a:gd name="connisteX4" fmla="*/ 113030 w 392430"/>
              <a:gd name="connsiteY4" fmla="*/ 200025 h 819785"/>
              <a:gd name="connisteX5" fmla="*/ 43180 w 392430"/>
              <a:gd name="connsiteY5" fmla="*/ 392430 h 819785"/>
              <a:gd name="connisteX6" fmla="*/ 78105 w 392430"/>
              <a:gd name="connsiteY6" fmla="*/ 654050 h 819785"/>
              <a:gd name="connisteX7" fmla="*/ 139065 w 392430"/>
              <a:gd name="connsiteY7" fmla="*/ 819785 h 819785"/>
              <a:gd name="connisteX8" fmla="*/ 243840 w 392430"/>
              <a:gd name="connsiteY8" fmla="*/ 715010 h 819785"/>
              <a:gd name="connisteX9" fmla="*/ 322580 w 392430"/>
              <a:gd name="connsiteY9" fmla="*/ 540385 h 819785"/>
              <a:gd name="connisteX10" fmla="*/ 261620 w 392430"/>
              <a:gd name="connsiteY10" fmla="*/ 461645 h 819785"/>
              <a:gd name="connisteX11" fmla="*/ 261620 w 392430"/>
              <a:gd name="connsiteY11" fmla="*/ 330835 h 819785"/>
              <a:gd name="connisteX12" fmla="*/ 296545 w 392430"/>
              <a:gd name="connsiteY12" fmla="*/ 200025 h 819785"/>
              <a:gd name="connisteX13" fmla="*/ 357505 w 392430"/>
              <a:gd name="connsiteY13" fmla="*/ 165100 h 819785"/>
              <a:gd name="connisteX14" fmla="*/ 392430 w 392430"/>
              <a:gd name="connsiteY14" fmla="*/ 34290 h 819785"/>
              <a:gd name="connisteX15" fmla="*/ 313690 w 392430"/>
              <a:gd name="connsiteY15" fmla="*/ 0 h 8197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392430" h="819785">
                <a:moveTo>
                  <a:pt x="313690" y="0"/>
                </a:moveTo>
                <a:lnTo>
                  <a:pt x="121920" y="69215"/>
                </a:lnTo>
                <a:lnTo>
                  <a:pt x="52070" y="156845"/>
                </a:lnTo>
                <a:lnTo>
                  <a:pt x="0" y="330835"/>
                </a:lnTo>
                <a:lnTo>
                  <a:pt x="113030" y="200025"/>
                </a:lnTo>
                <a:lnTo>
                  <a:pt x="43180" y="392430"/>
                </a:lnTo>
                <a:lnTo>
                  <a:pt x="78105" y="654050"/>
                </a:lnTo>
                <a:lnTo>
                  <a:pt x="139065" y="819785"/>
                </a:lnTo>
                <a:lnTo>
                  <a:pt x="243840" y="715010"/>
                </a:lnTo>
                <a:lnTo>
                  <a:pt x="322580" y="540385"/>
                </a:lnTo>
                <a:lnTo>
                  <a:pt x="261620" y="461645"/>
                </a:lnTo>
                <a:lnTo>
                  <a:pt x="261620" y="330835"/>
                </a:lnTo>
                <a:lnTo>
                  <a:pt x="296545" y="200025"/>
                </a:lnTo>
                <a:lnTo>
                  <a:pt x="357505" y="165100"/>
                </a:lnTo>
                <a:lnTo>
                  <a:pt x="392430" y="34290"/>
                </a:lnTo>
                <a:lnTo>
                  <a:pt x="31369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5379720" y="2142490"/>
            <a:ext cx="654685" cy="505460"/>
          </a:xfrm>
          <a:custGeom>
            <a:avLst/>
            <a:gdLst>
              <a:gd name="connisteX0" fmla="*/ 0 w 654685"/>
              <a:gd name="connsiteY0" fmla="*/ 95885 h 505460"/>
              <a:gd name="connisteX1" fmla="*/ 139700 w 654685"/>
              <a:gd name="connsiteY1" fmla="*/ 173990 h 505460"/>
              <a:gd name="connisteX2" fmla="*/ 183515 w 654685"/>
              <a:gd name="connsiteY2" fmla="*/ 252730 h 505460"/>
              <a:gd name="connisteX3" fmla="*/ 183515 w 654685"/>
              <a:gd name="connsiteY3" fmla="*/ 392430 h 505460"/>
              <a:gd name="connisteX4" fmla="*/ 174625 w 654685"/>
              <a:gd name="connsiteY4" fmla="*/ 453390 h 505460"/>
              <a:gd name="connisteX5" fmla="*/ 288290 w 654685"/>
              <a:gd name="connsiteY5" fmla="*/ 392430 h 505460"/>
              <a:gd name="connisteX6" fmla="*/ 340360 w 654685"/>
              <a:gd name="connsiteY6" fmla="*/ 470535 h 505460"/>
              <a:gd name="connisteX7" fmla="*/ 427355 w 654685"/>
              <a:gd name="connsiteY7" fmla="*/ 505460 h 505460"/>
              <a:gd name="connisteX8" fmla="*/ 427355 w 654685"/>
              <a:gd name="connsiteY8" fmla="*/ 357505 h 505460"/>
              <a:gd name="connisteX9" fmla="*/ 436245 w 654685"/>
              <a:gd name="connsiteY9" fmla="*/ 261620 h 505460"/>
              <a:gd name="connisteX10" fmla="*/ 410210 w 654685"/>
              <a:gd name="connsiteY10" fmla="*/ 156845 h 505460"/>
              <a:gd name="connisteX11" fmla="*/ 514985 w 654685"/>
              <a:gd name="connsiteY11" fmla="*/ 278765 h 505460"/>
              <a:gd name="connisteX12" fmla="*/ 601980 w 654685"/>
              <a:gd name="connsiteY12" fmla="*/ 261620 h 505460"/>
              <a:gd name="connisteX13" fmla="*/ 654685 w 654685"/>
              <a:gd name="connsiteY13" fmla="*/ 173990 h 505460"/>
              <a:gd name="connisteX14" fmla="*/ 471170 w 654685"/>
              <a:gd name="connsiteY14" fmla="*/ 43180 h 505460"/>
              <a:gd name="connisteX15" fmla="*/ 340360 w 654685"/>
              <a:gd name="connsiteY15" fmla="*/ 0 h 505460"/>
              <a:gd name="connisteX16" fmla="*/ 113665 w 654685"/>
              <a:gd name="connsiteY16" fmla="*/ 26035 h 505460"/>
              <a:gd name="connisteX17" fmla="*/ 0 w 654685"/>
              <a:gd name="connsiteY17" fmla="*/ 95885 h 5054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</a:cxnLst>
            <a:rect l="l" t="t" r="r" b="b"/>
            <a:pathLst>
              <a:path w="654685" h="505460">
                <a:moveTo>
                  <a:pt x="0" y="95885"/>
                </a:moveTo>
                <a:lnTo>
                  <a:pt x="139700" y="173990"/>
                </a:lnTo>
                <a:lnTo>
                  <a:pt x="183515" y="252730"/>
                </a:lnTo>
                <a:lnTo>
                  <a:pt x="183515" y="392430"/>
                </a:lnTo>
                <a:lnTo>
                  <a:pt x="174625" y="453390"/>
                </a:lnTo>
                <a:lnTo>
                  <a:pt x="288290" y="392430"/>
                </a:lnTo>
                <a:lnTo>
                  <a:pt x="340360" y="470535"/>
                </a:lnTo>
                <a:lnTo>
                  <a:pt x="427355" y="505460"/>
                </a:lnTo>
                <a:lnTo>
                  <a:pt x="427355" y="357505"/>
                </a:lnTo>
                <a:lnTo>
                  <a:pt x="436245" y="261620"/>
                </a:lnTo>
                <a:lnTo>
                  <a:pt x="410210" y="156845"/>
                </a:lnTo>
                <a:lnTo>
                  <a:pt x="514985" y="278765"/>
                </a:lnTo>
                <a:lnTo>
                  <a:pt x="601980" y="261620"/>
                </a:lnTo>
                <a:lnTo>
                  <a:pt x="654685" y="173990"/>
                </a:lnTo>
                <a:lnTo>
                  <a:pt x="471170" y="43180"/>
                </a:lnTo>
                <a:lnTo>
                  <a:pt x="340360" y="0"/>
                </a:lnTo>
                <a:lnTo>
                  <a:pt x="113665" y="26035"/>
                </a:lnTo>
                <a:lnTo>
                  <a:pt x="0" y="9588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5711190" y="2639060"/>
            <a:ext cx="436245" cy="340360"/>
          </a:xfrm>
          <a:custGeom>
            <a:avLst/>
            <a:gdLst>
              <a:gd name="connisteX0" fmla="*/ 401320 w 436245"/>
              <a:gd name="connsiteY0" fmla="*/ 0 h 340360"/>
              <a:gd name="connisteX1" fmla="*/ 323215 w 436245"/>
              <a:gd name="connsiteY1" fmla="*/ 52705 h 340360"/>
              <a:gd name="connisteX2" fmla="*/ 244475 w 436245"/>
              <a:gd name="connsiteY2" fmla="*/ 69850 h 340360"/>
              <a:gd name="connisteX3" fmla="*/ 130810 w 436245"/>
              <a:gd name="connsiteY3" fmla="*/ 87630 h 340360"/>
              <a:gd name="connisteX4" fmla="*/ 0 w 436245"/>
              <a:gd name="connsiteY4" fmla="*/ 235585 h 340360"/>
              <a:gd name="connisteX5" fmla="*/ 69850 w 436245"/>
              <a:gd name="connsiteY5" fmla="*/ 340360 h 340360"/>
              <a:gd name="connisteX6" fmla="*/ 305435 w 436245"/>
              <a:gd name="connsiteY6" fmla="*/ 253365 h 340360"/>
              <a:gd name="connisteX7" fmla="*/ 436245 w 436245"/>
              <a:gd name="connsiteY7" fmla="*/ 130810 h 340360"/>
              <a:gd name="connisteX8" fmla="*/ 401320 w 436245"/>
              <a:gd name="connsiteY8" fmla="*/ 0 h 3403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436245" h="340360">
                <a:moveTo>
                  <a:pt x="401320" y="0"/>
                </a:moveTo>
                <a:lnTo>
                  <a:pt x="323215" y="52705"/>
                </a:lnTo>
                <a:lnTo>
                  <a:pt x="244475" y="69850"/>
                </a:lnTo>
                <a:lnTo>
                  <a:pt x="130810" y="87630"/>
                </a:lnTo>
                <a:lnTo>
                  <a:pt x="0" y="235585"/>
                </a:lnTo>
                <a:lnTo>
                  <a:pt x="69850" y="340360"/>
                </a:lnTo>
                <a:lnTo>
                  <a:pt x="305435" y="253365"/>
                </a:lnTo>
                <a:lnTo>
                  <a:pt x="436245" y="130810"/>
                </a:lnTo>
                <a:lnTo>
                  <a:pt x="40132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6077585" y="2351405"/>
            <a:ext cx="401320" cy="191770"/>
          </a:xfrm>
          <a:custGeom>
            <a:avLst/>
            <a:gdLst>
              <a:gd name="connisteX0" fmla="*/ 60960 w 401320"/>
              <a:gd name="connsiteY0" fmla="*/ 174625 h 191770"/>
              <a:gd name="connisteX1" fmla="*/ 200660 w 401320"/>
              <a:gd name="connsiteY1" fmla="*/ 52705 h 191770"/>
              <a:gd name="connisteX2" fmla="*/ 366395 w 401320"/>
              <a:gd name="connsiteY2" fmla="*/ 0 h 191770"/>
              <a:gd name="connisteX3" fmla="*/ 401320 w 401320"/>
              <a:gd name="connsiteY3" fmla="*/ 130810 h 191770"/>
              <a:gd name="connisteX4" fmla="*/ 279400 w 401320"/>
              <a:gd name="connsiteY4" fmla="*/ 191770 h 191770"/>
              <a:gd name="connisteX5" fmla="*/ 113665 w 401320"/>
              <a:gd name="connsiteY5" fmla="*/ 174625 h 191770"/>
              <a:gd name="connisteX6" fmla="*/ 0 w 401320"/>
              <a:gd name="connsiteY6" fmla="*/ 191770 h 19177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401320" h="191770">
                <a:moveTo>
                  <a:pt x="60960" y="174625"/>
                </a:moveTo>
                <a:lnTo>
                  <a:pt x="200660" y="52705"/>
                </a:lnTo>
                <a:lnTo>
                  <a:pt x="366395" y="0"/>
                </a:lnTo>
                <a:lnTo>
                  <a:pt x="401320" y="130810"/>
                </a:lnTo>
                <a:lnTo>
                  <a:pt x="279400" y="191770"/>
                </a:lnTo>
                <a:lnTo>
                  <a:pt x="113665" y="174625"/>
                </a:lnTo>
                <a:lnTo>
                  <a:pt x="0" y="191770"/>
                </a:lnTo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385310" y="1592580"/>
            <a:ext cx="2303145" cy="153543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2"/>
          <a:srcRect l="9999" t="14074" r="7060" b="3843"/>
          <a:stretch>
            <a:fillRect/>
          </a:stretch>
        </p:blipFill>
        <p:spPr>
          <a:xfrm>
            <a:off x="0" y="799465"/>
            <a:ext cx="9637395" cy="5559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9749790" y="1324610"/>
            <a:ext cx="235458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/>
              <a:t>地处与加拿大交界处的</a:t>
            </a:r>
            <a:r>
              <a:rPr lang="zh-CN" altLang="en-US" sz="2400" b="1">
                <a:solidFill>
                  <a:srgbClr val="FF0000"/>
                </a:solidFill>
              </a:rPr>
              <a:t>五大湖</a:t>
            </a:r>
            <a:r>
              <a:rPr lang="zh-CN" altLang="en-US" sz="2400" b="1"/>
              <a:t>是</a:t>
            </a:r>
            <a:r>
              <a:rPr lang="zh-CN" altLang="en-US" sz="2400" b="1">
                <a:solidFill>
                  <a:srgbClr val="FF0000"/>
                </a:solidFill>
              </a:rPr>
              <a:t>世界上最大的淡水湖群</a:t>
            </a:r>
            <a:r>
              <a:rPr lang="zh-CN" altLang="en-US" sz="2400" b="1"/>
              <a:t>，湖与湖之间通过运河相连。</a:t>
            </a:r>
            <a:endParaRPr lang="zh-CN" altLang="en-US" sz="2400" b="1"/>
          </a:p>
        </p:txBody>
      </p:sp>
      <p:sp>
        <p:nvSpPr>
          <p:cNvPr id="14" name="文本框 13"/>
          <p:cNvSpPr txBox="1"/>
          <p:nvPr/>
        </p:nvSpPr>
        <p:spPr>
          <a:xfrm>
            <a:off x="1106805" y="1313815"/>
            <a:ext cx="1960880" cy="521970"/>
          </a:xfrm>
          <a:prstGeom prst="rect">
            <a:avLst/>
          </a:prstGeom>
          <a:solidFill>
            <a:srgbClr val="0070C0"/>
          </a:solidFill>
          <a:ln w="38100">
            <a:solidFill>
              <a:schemeClr val="bg1"/>
            </a:solidFill>
          </a:ln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bg1"/>
                </a:solidFill>
              </a:rPr>
              <a:t>苏必利尔湖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289175" y="3804285"/>
            <a:ext cx="1605280" cy="521970"/>
          </a:xfrm>
          <a:prstGeom prst="rect">
            <a:avLst/>
          </a:prstGeom>
          <a:solidFill>
            <a:srgbClr val="0070C0"/>
          </a:solidFill>
          <a:ln w="38100">
            <a:solidFill>
              <a:schemeClr val="bg1"/>
            </a:solidFill>
          </a:ln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bg1"/>
                </a:solidFill>
              </a:rPr>
              <a:t>密歇根湖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083175" y="2771140"/>
            <a:ext cx="1249680" cy="521970"/>
          </a:xfrm>
          <a:prstGeom prst="rect">
            <a:avLst/>
          </a:prstGeom>
          <a:solidFill>
            <a:srgbClr val="0070C0"/>
          </a:solidFill>
          <a:ln w="38100">
            <a:solidFill>
              <a:schemeClr val="bg1"/>
            </a:solidFill>
          </a:ln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bg1"/>
                </a:solidFill>
              </a:rPr>
              <a:t>休伦湖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902450" y="4511675"/>
            <a:ext cx="1249680" cy="521970"/>
          </a:xfrm>
          <a:prstGeom prst="rect">
            <a:avLst/>
          </a:prstGeom>
          <a:solidFill>
            <a:srgbClr val="0070C0"/>
          </a:solidFill>
          <a:ln w="38100">
            <a:solidFill>
              <a:schemeClr val="bg1"/>
            </a:solidFill>
          </a:ln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bg1"/>
                </a:solidFill>
              </a:rPr>
              <a:t>伊利湖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666355" y="3032125"/>
            <a:ext cx="1605280" cy="521970"/>
          </a:xfrm>
          <a:prstGeom prst="rect">
            <a:avLst/>
          </a:prstGeom>
          <a:solidFill>
            <a:srgbClr val="0070C0"/>
          </a:solidFill>
          <a:ln w="38100">
            <a:solidFill>
              <a:schemeClr val="bg1"/>
            </a:solidFill>
          </a:ln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bg1"/>
                </a:solidFill>
              </a:rPr>
              <a:t>安大略湖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28295" y="1922780"/>
            <a:ext cx="4232275" cy="4603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（世界最大的淡水湖泊）</a:t>
            </a:r>
            <a:endParaRPr lang="zh-CN" altLang="en-US" sz="2400" b="1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118235" y="4422140"/>
            <a:ext cx="3337560" cy="10147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ctr" fontAlgn="auto">
              <a:lnSpc>
                <a:spcPct val="125000"/>
              </a:lnSpc>
            </a:pPr>
            <a:r>
              <a:rPr lang="zh-CN" altLang="en-US" sz="24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（五大湖中唯一完全位于美国国境内的湖泊）</a:t>
            </a:r>
            <a:endParaRPr lang="zh-CN" altLang="en-US" sz="2400" b="1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4120515" y="99695"/>
            <a:ext cx="3435985" cy="2540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4"/>
          <a:stretch>
            <a:fillRect/>
          </a:stretch>
        </p:blipFill>
        <p:spPr>
          <a:xfrm>
            <a:off x="5165090" y="4043045"/>
            <a:ext cx="3314065" cy="222567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6" grpId="0" animBg="1"/>
      <p:bldP spid="8" grpId="0" animBg="1"/>
      <p:bldP spid="9" grpId="0" animBg="1"/>
      <p:bldP spid="10" grpId="0" animBg="1"/>
      <p:bldP spid="13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bldLvl="0" animBg="1"/>
      <p:bldP spid="20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0" y="277495"/>
            <a:ext cx="29387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美国的河流</a:t>
            </a:r>
            <a:endParaRPr lang="en-US" altLang="zh-CN" sz="2800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lum contrast="30000"/>
          </a:blip>
          <a:srcRect l="2657"/>
          <a:stretch>
            <a:fillRect/>
          </a:stretch>
        </p:blipFill>
        <p:spPr>
          <a:xfrm>
            <a:off x="0" y="799465"/>
            <a:ext cx="6743700" cy="4915535"/>
          </a:xfrm>
          <a:prstGeom prst="rect">
            <a:avLst/>
          </a:prstGeom>
        </p:spPr>
      </p:pic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6652895" y="2436495"/>
          <a:ext cx="5448300" cy="33578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816100"/>
                <a:gridCol w="1725295"/>
                <a:gridCol w="1906905"/>
              </a:tblGrid>
              <a:tr h="8394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河流名称</a:t>
                      </a:r>
                      <a:endParaRPr lang="zh-CN" altLang="en-US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流向</a:t>
                      </a:r>
                      <a:endParaRPr lang="zh-CN" altLang="en-US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注入</a:t>
                      </a:r>
                      <a:endParaRPr lang="en-US" altLang="zh-CN" sz="2400"/>
                    </a:p>
                  </a:txBody>
                  <a:tcPr anchor="ctr" anchorCtr="0"/>
                </a:tc>
              </a:tr>
              <a:tr h="8394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/>
                        <a:t>科罗拉多河</a:t>
                      </a:r>
                      <a:endParaRPr lang="zh-CN" altLang="en-US" sz="2400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/>
                </a:tc>
              </a:tr>
              <a:tr h="8394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/>
                        <a:t>密西西比河</a:t>
                      </a:r>
                      <a:endParaRPr lang="zh-CN" altLang="en-US" sz="2400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/>
                </a:tc>
              </a:tr>
              <a:tr h="8394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/>
                        <a:t>圣劳伦斯河</a:t>
                      </a:r>
                      <a:endParaRPr lang="zh-CN" altLang="en-US" sz="2400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en-US" altLang="zh-CN" sz="2400"/>
                    </a:p>
                  </a:txBody>
                  <a:tcPr anchor="ctr" anchorCtr="0"/>
                </a:tc>
              </a:tr>
            </a:tbl>
          </a:graphicData>
        </a:graphic>
      </p:graphicFrame>
      <p:grpSp>
        <p:nvGrpSpPr>
          <p:cNvPr id="8" name="组合 7"/>
          <p:cNvGrpSpPr/>
          <p:nvPr/>
        </p:nvGrpSpPr>
        <p:grpSpPr>
          <a:xfrm>
            <a:off x="996950" y="2787650"/>
            <a:ext cx="1233170" cy="1175385"/>
            <a:chOff x="1570" y="4390"/>
            <a:chExt cx="1942" cy="1851"/>
          </a:xfrm>
        </p:grpSpPr>
        <p:sp>
          <p:nvSpPr>
            <p:cNvPr id="5" name="任意多边形 4"/>
            <p:cNvSpPr/>
            <p:nvPr/>
          </p:nvSpPr>
          <p:spPr>
            <a:xfrm>
              <a:off x="1570" y="4613"/>
              <a:ext cx="1943" cy="1629"/>
            </a:xfrm>
            <a:custGeom>
              <a:avLst/>
              <a:gdLst>
                <a:gd name="connsiteX0" fmla="*/ 0 w 1943"/>
                <a:gd name="connsiteY0" fmla="*/ 1629 h 1629"/>
                <a:gd name="connsiteX1" fmla="*/ 29 w 1943"/>
                <a:gd name="connsiteY1" fmla="*/ 1500 h 1629"/>
                <a:gd name="connsiteX2" fmla="*/ 115 w 1943"/>
                <a:gd name="connsiteY2" fmla="*/ 1372 h 1629"/>
                <a:gd name="connsiteX3" fmla="*/ 229 w 1943"/>
                <a:gd name="connsiteY3" fmla="*/ 1257 h 1629"/>
                <a:gd name="connsiteX4" fmla="*/ 286 w 1943"/>
                <a:gd name="connsiteY4" fmla="*/ 1115 h 1629"/>
                <a:gd name="connsiteX5" fmla="*/ 243 w 1943"/>
                <a:gd name="connsiteY5" fmla="*/ 857 h 1629"/>
                <a:gd name="connsiteX6" fmla="*/ 286 w 1943"/>
                <a:gd name="connsiteY6" fmla="*/ 657 h 1629"/>
                <a:gd name="connsiteX7" fmla="*/ 472 w 1943"/>
                <a:gd name="connsiteY7" fmla="*/ 715 h 1629"/>
                <a:gd name="connsiteX8" fmla="*/ 700 w 1943"/>
                <a:gd name="connsiteY8" fmla="*/ 715 h 1629"/>
                <a:gd name="connsiteX9" fmla="*/ 957 w 1943"/>
                <a:gd name="connsiteY9" fmla="*/ 586 h 1629"/>
                <a:gd name="connsiteX10" fmla="*/ 1343 w 1943"/>
                <a:gd name="connsiteY10" fmla="*/ 286 h 1629"/>
                <a:gd name="connsiteX11" fmla="*/ 1943 w 1943"/>
                <a:gd name="connsiteY11" fmla="*/ 0 h 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3" h="1629">
                  <a:moveTo>
                    <a:pt x="0" y="1629"/>
                  </a:moveTo>
                  <a:cubicBezTo>
                    <a:pt x="4" y="1606"/>
                    <a:pt x="6" y="1551"/>
                    <a:pt x="29" y="1500"/>
                  </a:cubicBezTo>
                  <a:cubicBezTo>
                    <a:pt x="52" y="1449"/>
                    <a:pt x="75" y="1421"/>
                    <a:pt x="115" y="1372"/>
                  </a:cubicBezTo>
                  <a:cubicBezTo>
                    <a:pt x="155" y="1323"/>
                    <a:pt x="195" y="1308"/>
                    <a:pt x="229" y="1257"/>
                  </a:cubicBezTo>
                  <a:cubicBezTo>
                    <a:pt x="263" y="1206"/>
                    <a:pt x="283" y="1195"/>
                    <a:pt x="286" y="1115"/>
                  </a:cubicBezTo>
                  <a:cubicBezTo>
                    <a:pt x="289" y="1035"/>
                    <a:pt x="243" y="949"/>
                    <a:pt x="243" y="857"/>
                  </a:cubicBezTo>
                  <a:cubicBezTo>
                    <a:pt x="243" y="765"/>
                    <a:pt x="240" y="685"/>
                    <a:pt x="286" y="657"/>
                  </a:cubicBezTo>
                  <a:cubicBezTo>
                    <a:pt x="332" y="629"/>
                    <a:pt x="389" y="703"/>
                    <a:pt x="472" y="715"/>
                  </a:cubicBezTo>
                  <a:cubicBezTo>
                    <a:pt x="555" y="727"/>
                    <a:pt x="603" y="741"/>
                    <a:pt x="700" y="715"/>
                  </a:cubicBezTo>
                  <a:cubicBezTo>
                    <a:pt x="797" y="689"/>
                    <a:pt x="828" y="672"/>
                    <a:pt x="957" y="586"/>
                  </a:cubicBezTo>
                  <a:cubicBezTo>
                    <a:pt x="1086" y="500"/>
                    <a:pt x="1229" y="389"/>
                    <a:pt x="1343" y="286"/>
                  </a:cubicBezTo>
                  <a:cubicBezTo>
                    <a:pt x="1457" y="183"/>
                    <a:pt x="1914" y="37"/>
                    <a:pt x="1943" y="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2827" y="4390"/>
              <a:ext cx="329" cy="566"/>
            </a:xfrm>
            <a:custGeom>
              <a:avLst/>
              <a:gdLst>
                <a:gd name="connisteX0" fmla="*/ 0 w 208915"/>
                <a:gd name="connsiteY0" fmla="*/ 359174 h 359174"/>
                <a:gd name="connisteX1" fmla="*/ 18415 w 208915"/>
                <a:gd name="connsiteY1" fmla="*/ 132479 h 359174"/>
                <a:gd name="connisteX2" fmla="*/ 118110 w 208915"/>
                <a:gd name="connsiteY2" fmla="*/ 14369 h 359174"/>
                <a:gd name="connisteX3" fmla="*/ 208915 w 208915"/>
                <a:gd name="connsiteY3" fmla="*/ 5479 h 359174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208915" h="359175">
                  <a:moveTo>
                    <a:pt x="0" y="359175"/>
                  </a:moveTo>
                  <a:cubicBezTo>
                    <a:pt x="1905" y="315995"/>
                    <a:pt x="-5080" y="201695"/>
                    <a:pt x="18415" y="132480"/>
                  </a:cubicBezTo>
                  <a:cubicBezTo>
                    <a:pt x="41910" y="63265"/>
                    <a:pt x="80010" y="39770"/>
                    <a:pt x="118110" y="14370"/>
                  </a:cubicBezTo>
                  <a:cubicBezTo>
                    <a:pt x="156210" y="-11030"/>
                    <a:pt x="193040" y="4845"/>
                    <a:pt x="208915" y="548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722755" y="1668780"/>
            <a:ext cx="2541905" cy="2820670"/>
            <a:chOff x="2713" y="2628"/>
            <a:chExt cx="4003" cy="4442"/>
          </a:xfrm>
        </p:grpSpPr>
        <p:sp>
          <p:nvSpPr>
            <p:cNvPr id="9" name="任意多边形 8"/>
            <p:cNvSpPr/>
            <p:nvPr/>
          </p:nvSpPr>
          <p:spPr>
            <a:xfrm>
              <a:off x="5570" y="2942"/>
              <a:ext cx="1147" cy="4128"/>
            </a:xfrm>
            <a:custGeom>
              <a:avLst/>
              <a:gdLst>
                <a:gd name="connisteX0" fmla="*/ 0 w 728573"/>
                <a:gd name="connsiteY0" fmla="*/ 0 h 2621280"/>
                <a:gd name="connisteX1" fmla="*/ 118110 w 728573"/>
                <a:gd name="connsiteY1" fmla="*/ 27305 h 2621280"/>
                <a:gd name="connisteX2" fmla="*/ 217805 w 728573"/>
                <a:gd name="connsiteY2" fmla="*/ 81280 h 2621280"/>
                <a:gd name="connisteX3" fmla="*/ 127000 w 728573"/>
                <a:gd name="connsiteY3" fmla="*/ 118110 h 2621280"/>
                <a:gd name="connisteX4" fmla="*/ 73025 w 728573"/>
                <a:gd name="connsiteY4" fmla="*/ 154305 h 2621280"/>
                <a:gd name="connisteX5" fmla="*/ 99695 w 728573"/>
                <a:gd name="connsiteY5" fmla="*/ 254000 h 2621280"/>
                <a:gd name="connisteX6" fmla="*/ 226695 w 728573"/>
                <a:gd name="connsiteY6" fmla="*/ 353695 h 2621280"/>
                <a:gd name="connisteX7" fmla="*/ 353695 w 728573"/>
                <a:gd name="connsiteY7" fmla="*/ 435610 h 2621280"/>
                <a:gd name="connisteX8" fmla="*/ 417195 w 728573"/>
                <a:gd name="connsiteY8" fmla="*/ 562610 h 2621280"/>
                <a:gd name="connisteX9" fmla="*/ 462915 w 728573"/>
                <a:gd name="connsiteY9" fmla="*/ 689610 h 2621280"/>
                <a:gd name="connisteX10" fmla="*/ 571500 w 728573"/>
                <a:gd name="connsiteY10" fmla="*/ 825500 h 2621280"/>
                <a:gd name="connisteX11" fmla="*/ 517525 w 728573"/>
                <a:gd name="connsiteY11" fmla="*/ 880110 h 2621280"/>
                <a:gd name="connisteX12" fmla="*/ 462915 w 728573"/>
                <a:gd name="connsiteY12" fmla="*/ 925195 h 2621280"/>
                <a:gd name="connisteX13" fmla="*/ 444500 w 728573"/>
                <a:gd name="connsiteY13" fmla="*/ 1061085 h 2621280"/>
                <a:gd name="connisteX14" fmla="*/ 444500 w 728573"/>
                <a:gd name="connsiteY14" fmla="*/ 1160780 h 2621280"/>
                <a:gd name="connisteX15" fmla="*/ 553720 w 728573"/>
                <a:gd name="connsiteY15" fmla="*/ 1306195 h 2621280"/>
                <a:gd name="connisteX16" fmla="*/ 626110 w 728573"/>
                <a:gd name="connsiteY16" fmla="*/ 1460500 h 2621280"/>
                <a:gd name="connisteX17" fmla="*/ 725805 w 728573"/>
                <a:gd name="connsiteY17" fmla="*/ 1515110 h 2621280"/>
                <a:gd name="connisteX18" fmla="*/ 689610 w 728573"/>
                <a:gd name="connsiteY18" fmla="*/ 1632585 h 2621280"/>
                <a:gd name="connisteX19" fmla="*/ 653415 w 728573"/>
                <a:gd name="connsiteY19" fmla="*/ 1668780 h 2621280"/>
                <a:gd name="connisteX20" fmla="*/ 653415 w 728573"/>
                <a:gd name="connsiteY20" fmla="*/ 1732280 h 2621280"/>
                <a:gd name="connisteX21" fmla="*/ 607695 w 728573"/>
                <a:gd name="connsiteY21" fmla="*/ 1814195 h 2621280"/>
                <a:gd name="connisteX22" fmla="*/ 571500 w 728573"/>
                <a:gd name="connsiteY22" fmla="*/ 1905000 h 2621280"/>
                <a:gd name="connisteX23" fmla="*/ 499110 w 728573"/>
                <a:gd name="connsiteY23" fmla="*/ 2032000 h 2621280"/>
                <a:gd name="connisteX24" fmla="*/ 535305 w 728573"/>
                <a:gd name="connsiteY24" fmla="*/ 2150110 h 2621280"/>
                <a:gd name="connisteX25" fmla="*/ 544195 w 728573"/>
                <a:gd name="connsiteY25" fmla="*/ 2286000 h 2621280"/>
                <a:gd name="connisteX26" fmla="*/ 471805 w 728573"/>
                <a:gd name="connsiteY26" fmla="*/ 2303780 h 2621280"/>
                <a:gd name="connisteX27" fmla="*/ 480695 w 728573"/>
                <a:gd name="connsiteY27" fmla="*/ 2413000 h 2621280"/>
                <a:gd name="connisteX28" fmla="*/ 671195 w 728573"/>
                <a:gd name="connsiteY28" fmla="*/ 2621280 h 262128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  <a:cxn ang="0">
                  <a:pos x="connisteX21" y="connsiteY21"/>
                </a:cxn>
                <a:cxn ang="0">
                  <a:pos x="connisteX22" y="connsiteY22"/>
                </a:cxn>
                <a:cxn ang="0">
                  <a:pos x="connisteX23" y="connsiteY23"/>
                </a:cxn>
                <a:cxn ang="0">
                  <a:pos x="connisteX24" y="connsiteY24"/>
                </a:cxn>
                <a:cxn ang="0">
                  <a:pos x="connisteX25" y="connsiteY25"/>
                </a:cxn>
                <a:cxn ang="0">
                  <a:pos x="connisteX26" y="connsiteY26"/>
                </a:cxn>
                <a:cxn ang="0">
                  <a:pos x="connisteX27" y="connsiteY27"/>
                </a:cxn>
                <a:cxn ang="0">
                  <a:pos x="connisteX28" y="connsiteY28"/>
                </a:cxn>
              </a:cxnLst>
              <a:rect l="l" t="t" r="r" b="b"/>
              <a:pathLst>
                <a:path w="728573" h="2621280">
                  <a:moveTo>
                    <a:pt x="0" y="0"/>
                  </a:moveTo>
                  <a:cubicBezTo>
                    <a:pt x="21590" y="4445"/>
                    <a:pt x="74295" y="10795"/>
                    <a:pt x="118110" y="27305"/>
                  </a:cubicBezTo>
                  <a:cubicBezTo>
                    <a:pt x="161925" y="43815"/>
                    <a:pt x="215900" y="62865"/>
                    <a:pt x="217805" y="81280"/>
                  </a:cubicBezTo>
                  <a:cubicBezTo>
                    <a:pt x="219710" y="99695"/>
                    <a:pt x="156210" y="103505"/>
                    <a:pt x="127000" y="118110"/>
                  </a:cubicBezTo>
                  <a:cubicBezTo>
                    <a:pt x="97790" y="132715"/>
                    <a:pt x="78740" y="127000"/>
                    <a:pt x="73025" y="154305"/>
                  </a:cubicBezTo>
                  <a:cubicBezTo>
                    <a:pt x="67310" y="181610"/>
                    <a:pt x="69215" y="213995"/>
                    <a:pt x="99695" y="254000"/>
                  </a:cubicBezTo>
                  <a:cubicBezTo>
                    <a:pt x="130175" y="294005"/>
                    <a:pt x="175895" y="317500"/>
                    <a:pt x="226695" y="353695"/>
                  </a:cubicBezTo>
                  <a:cubicBezTo>
                    <a:pt x="277495" y="389890"/>
                    <a:pt x="315595" y="393700"/>
                    <a:pt x="353695" y="435610"/>
                  </a:cubicBezTo>
                  <a:cubicBezTo>
                    <a:pt x="391795" y="477520"/>
                    <a:pt x="395605" y="511810"/>
                    <a:pt x="417195" y="562610"/>
                  </a:cubicBezTo>
                  <a:cubicBezTo>
                    <a:pt x="438785" y="613410"/>
                    <a:pt x="431800" y="636905"/>
                    <a:pt x="462915" y="689610"/>
                  </a:cubicBezTo>
                  <a:cubicBezTo>
                    <a:pt x="494030" y="742315"/>
                    <a:pt x="560705" y="787400"/>
                    <a:pt x="571500" y="825500"/>
                  </a:cubicBezTo>
                  <a:cubicBezTo>
                    <a:pt x="582295" y="863600"/>
                    <a:pt x="539115" y="860425"/>
                    <a:pt x="517525" y="880110"/>
                  </a:cubicBezTo>
                  <a:cubicBezTo>
                    <a:pt x="495935" y="899795"/>
                    <a:pt x="477520" y="889000"/>
                    <a:pt x="462915" y="925195"/>
                  </a:cubicBezTo>
                  <a:cubicBezTo>
                    <a:pt x="448310" y="961390"/>
                    <a:pt x="448310" y="1014095"/>
                    <a:pt x="444500" y="1061085"/>
                  </a:cubicBezTo>
                  <a:cubicBezTo>
                    <a:pt x="440690" y="1108075"/>
                    <a:pt x="422910" y="1111885"/>
                    <a:pt x="444500" y="1160780"/>
                  </a:cubicBezTo>
                  <a:cubicBezTo>
                    <a:pt x="466090" y="1209675"/>
                    <a:pt x="517525" y="1246505"/>
                    <a:pt x="553720" y="1306195"/>
                  </a:cubicBezTo>
                  <a:cubicBezTo>
                    <a:pt x="589915" y="1365885"/>
                    <a:pt x="591820" y="1418590"/>
                    <a:pt x="626110" y="1460500"/>
                  </a:cubicBezTo>
                  <a:cubicBezTo>
                    <a:pt x="660400" y="1502410"/>
                    <a:pt x="713105" y="1480820"/>
                    <a:pt x="725805" y="1515110"/>
                  </a:cubicBezTo>
                  <a:cubicBezTo>
                    <a:pt x="738505" y="1549400"/>
                    <a:pt x="704215" y="1602105"/>
                    <a:pt x="689610" y="1632585"/>
                  </a:cubicBezTo>
                  <a:cubicBezTo>
                    <a:pt x="675005" y="1663065"/>
                    <a:pt x="660400" y="1649095"/>
                    <a:pt x="653415" y="1668780"/>
                  </a:cubicBezTo>
                  <a:cubicBezTo>
                    <a:pt x="646430" y="1688465"/>
                    <a:pt x="662305" y="1703070"/>
                    <a:pt x="653415" y="1732280"/>
                  </a:cubicBezTo>
                  <a:cubicBezTo>
                    <a:pt x="644525" y="1761490"/>
                    <a:pt x="624205" y="1779905"/>
                    <a:pt x="607695" y="1814195"/>
                  </a:cubicBezTo>
                  <a:cubicBezTo>
                    <a:pt x="591185" y="1848485"/>
                    <a:pt x="593090" y="1861185"/>
                    <a:pt x="571500" y="1905000"/>
                  </a:cubicBezTo>
                  <a:cubicBezTo>
                    <a:pt x="549910" y="1948815"/>
                    <a:pt x="506095" y="1983105"/>
                    <a:pt x="499110" y="2032000"/>
                  </a:cubicBezTo>
                  <a:cubicBezTo>
                    <a:pt x="492125" y="2080895"/>
                    <a:pt x="526415" y="2099310"/>
                    <a:pt x="535305" y="2150110"/>
                  </a:cubicBezTo>
                  <a:cubicBezTo>
                    <a:pt x="544195" y="2200910"/>
                    <a:pt x="556895" y="2255520"/>
                    <a:pt x="544195" y="2286000"/>
                  </a:cubicBezTo>
                  <a:cubicBezTo>
                    <a:pt x="531495" y="2316480"/>
                    <a:pt x="484505" y="2278380"/>
                    <a:pt x="471805" y="2303780"/>
                  </a:cubicBezTo>
                  <a:cubicBezTo>
                    <a:pt x="459105" y="2329180"/>
                    <a:pt x="440690" y="2349500"/>
                    <a:pt x="480695" y="2413000"/>
                  </a:cubicBezTo>
                  <a:cubicBezTo>
                    <a:pt x="520700" y="2476500"/>
                    <a:pt x="633095" y="2581910"/>
                    <a:pt x="671195" y="2621280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3285" y="2725"/>
              <a:ext cx="2942" cy="2193"/>
            </a:xfrm>
            <a:custGeom>
              <a:avLst/>
              <a:gdLst>
                <a:gd name="connisteX0" fmla="*/ 0 w 1868170"/>
                <a:gd name="connsiteY0" fmla="*/ 256092 h 1392517"/>
                <a:gd name="connisteX1" fmla="*/ 254000 w 1868170"/>
                <a:gd name="connsiteY1" fmla="*/ 256092 h 1392517"/>
                <a:gd name="connisteX2" fmla="*/ 462280 w 1868170"/>
                <a:gd name="connsiteY2" fmla="*/ 137982 h 1392517"/>
                <a:gd name="connisteX3" fmla="*/ 508000 w 1868170"/>
                <a:gd name="connsiteY3" fmla="*/ 28762 h 1392517"/>
                <a:gd name="connisteX4" fmla="*/ 571500 w 1868170"/>
                <a:gd name="connsiteY4" fmla="*/ 2092 h 1392517"/>
                <a:gd name="connisteX5" fmla="*/ 680085 w 1868170"/>
                <a:gd name="connsiteY5" fmla="*/ 56067 h 1392517"/>
                <a:gd name="connisteX6" fmla="*/ 834390 w 1868170"/>
                <a:gd name="connsiteY6" fmla="*/ 174177 h 1392517"/>
                <a:gd name="connisteX7" fmla="*/ 879475 w 1868170"/>
                <a:gd name="connsiteY7" fmla="*/ 310067 h 1392517"/>
                <a:gd name="connisteX8" fmla="*/ 879475 w 1868170"/>
                <a:gd name="connsiteY8" fmla="*/ 500567 h 1392517"/>
                <a:gd name="connisteX9" fmla="*/ 870585 w 1868170"/>
                <a:gd name="connsiteY9" fmla="*/ 609787 h 1392517"/>
                <a:gd name="connisteX10" fmla="*/ 942975 w 1868170"/>
                <a:gd name="connsiteY10" fmla="*/ 609787 h 1392517"/>
                <a:gd name="connisteX11" fmla="*/ 997585 w 1868170"/>
                <a:gd name="connsiteY11" fmla="*/ 754567 h 1392517"/>
                <a:gd name="connisteX12" fmla="*/ 1097280 w 1868170"/>
                <a:gd name="connsiteY12" fmla="*/ 854262 h 1392517"/>
                <a:gd name="connisteX13" fmla="*/ 1215390 w 1868170"/>
                <a:gd name="connsiteY13" fmla="*/ 809177 h 1392517"/>
                <a:gd name="connisteX14" fmla="*/ 1260475 w 1868170"/>
                <a:gd name="connsiteY14" fmla="*/ 891092 h 1392517"/>
                <a:gd name="connisteX15" fmla="*/ 1360170 w 1868170"/>
                <a:gd name="connsiteY15" fmla="*/ 1044762 h 1392517"/>
                <a:gd name="connisteX16" fmla="*/ 1397000 w 1868170"/>
                <a:gd name="connsiteY16" fmla="*/ 1208592 h 1392517"/>
                <a:gd name="connisteX17" fmla="*/ 1505585 w 1868170"/>
                <a:gd name="connsiteY17" fmla="*/ 1344482 h 1392517"/>
                <a:gd name="connisteX18" fmla="*/ 1677670 w 1868170"/>
                <a:gd name="connsiteY18" fmla="*/ 1389567 h 1392517"/>
                <a:gd name="connisteX19" fmla="*/ 1778000 w 1868170"/>
                <a:gd name="connsiteY19" fmla="*/ 1289872 h 1392517"/>
                <a:gd name="connisteX20" fmla="*/ 1868170 w 1868170"/>
                <a:gd name="connsiteY20" fmla="*/ 1280982 h 1392517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9" y="connsiteY9"/>
                </a:cxn>
                <a:cxn ang="0">
                  <a:pos x="connisteX10" y="connsiteY10"/>
                </a:cxn>
                <a:cxn ang="0">
                  <a:pos x="connisteX11" y="connsiteY11"/>
                </a:cxn>
                <a:cxn ang="0">
                  <a:pos x="connisteX12" y="connsiteY12"/>
                </a:cxn>
                <a:cxn ang="0">
                  <a:pos x="connisteX13" y="connsiteY13"/>
                </a:cxn>
                <a:cxn ang="0">
                  <a:pos x="connisteX14" y="connsiteY14"/>
                </a:cxn>
                <a:cxn ang="0">
                  <a:pos x="connisteX15" y="connsiteY15"/>
                </a:cxn>
                <a:cxn ang="0">
                  <a:pos x="connisteX16" y="connsiteY16"/>
                </a:cxn>
                <a:cxn ang="0">
                  <a:pos x="connisteX17" y="connsiteY17"/>
                </a:cxn>
                <a:cxn ang="0">
                  <a:pos x="connisteX18" y="connsiteY18"/>
                </a:cxn>
                <a:cxn ang="0">
                  <a:pos x="connisteX19" y="connsiteY19"/>
                </a:cxn>
                <a:cxn ang="0">
                  <a:pos x="connisteX20" y="connsiteY20"/>
                </a:cxn>
              </a:cxnLst>
              <a:rect l="l" t="t" r="r" b="b"/>
              <a:pathLst>
                <a:path w="1868170" h="1392517">
                  <a:moveTo>
                    <a:pt x="0" y="256092"/>
                  </a:moveTo>
                  <a:cubicBezTo>
                    <a:pt x="46355" y="258632"/>
                    <a:pt x="161290" y="279587"/>
                    <a:pt x="254000" y="256092"/>
                  </a:cubicBezTo>
                  <a:cubicBezTo>
                    <a:pt x="346710" y="232597"/>
                    <a:pt x="411480" y="183702"/>
                    <a:pt x="462280" y="137982"/>
                  </a:cubicBezTo>
                  <a:cubicBezTo>
                    <a:pt x="513080" y="92262"/>
                    <a:pt x="486410" y="56067"/>
                    <a:pt x="508000" y="28762"/>
                  </a:cubicBezTo>
                  <a:cubicBezTo>
                    <a:pt x="529590" y="1457"/>
                    <a:pt x="537210" y="-3623"/>
                    <a:pt x="571500" y="2092"/>
                  </a:cubicBezTo>
                  <a:cubicBezTo>
                    <a:pt x="605790" y="7807"/>
                    <a:pt x="627380" y="21777"/>
                    <a:pt x="680085" y="56067"/>
                  </a:cubicBezTo>
                  <a:cubicBezTo>
                    <a:pt x="732790" y="90357"/>
                    <a:pt x="794385" y="123377"/>
                    <a:pt x="834390" y="174177"/>
                  </a:cubicBezTo>
                  <a:cubicBezTo>
                    <a:pt x="874395" y="224977"/>
                    <a:pt x="870585" y="244662"/>
                    <a:pt x="879475" y="310067"/>
                  </a:cubicBezTo>
                  <a:cubicBezTo>
                    <a:pt x="888365" y="375472"/>
                    <a:pt x="881380" y="440877"/>
                    <a:pt x="879475" y="500567"/>
                  </a:cubicBezTo>
                  <a:cubicBezTo>
                    <a:pt x="877570" y="560257"/>
                    <a:pt x="857885" y="588197"/>
                    <a:pt x="870585" y="609787"/>
                  </a:cubicBezTo>
                  <a:cubicBezTo>
                    <a:pt x="883285" y="631377"/>
                    <a:pt x="917575" y="580577"/>
                    <a:pt x="942975" y="609787"/>
                  </a:cubicBezTo>
                  <a:cubicBezTo>
                    <a:pt x="968375" y="638997"/>
                    <a:pt x="966470" y="705672"/>
                    <a:pt x="997585" y="754567"/>
                  </a:cubicBezTo>
                  <a:cubicBezTo>
                    <a:pt x="1028700" y="803462"/>
                    <a:pt x="1053465" y="843467"/>
                    <a:pt x="1097280" y="854262"/>
                  </a:cubicBezTo>
                  <a:cubicBezTo>
                    <a:pt x="1141095" y="865057"/>
                    <a:pt x="1183005" y="801557"/>
                    <a:pt x="1215390" y="809177"/>
                  </a:cubicBezTo>
                  <a:cubicBezTo>
                    <a:pt x="1247775" y="816797"/>
                    <a:pt x="1231265" y="844102"/>
                    <a:pt x="1260475" y="891092"/>
                  </a:cubicBezTo>
                  <a:cubicBezTo>
                    <a:pt x="1289685" y="938082"/>
                    <a:pt x="1332865" y="981262"/>
                    <a:pt x="1360170" y="1044762"/>
                  </a:cubicBezTo>
                  <a:cubicBezTo>
                    <a:pt x="1387475" y="1108262"/>
                    <a:pt x="1367790" y="1148902"/>
                    <a:pt x="1397000" y="1208592"/>
                  </a:cubicBezTo>
                  <a:cubicBezTo>
                    <a:pt x="1426210" y="1268282"/>
                    <a:pt x="1449705" y="1308287"/>
                    <a:pt x="1505585" y="1344482"/>
                  </a:cubicBezTo>
                  <a:cubicBezTo>
                    <a:pt x="1561465" y="1380677"/>
                    <a:pt x="1623060" y="1400362"/>
                    <a:pt x="1677670" y="1389567"/>
                  </a:cubicBezTo>
                  <a:cubicBezTo>
                    <a:pt x="1732280" y="1378772"/>
                    <a:pt x="1739900" y="1311462"/>
                    <a:pt x="1778000" y="1289872"/>
                  </a:cubicBezTo>
                  <a:cubicBezTo>
                    <a:pt x="1816100" y="1268282"/>
                    <a:pt x="1852295" y="1280982"/>
                    <a:pt x="1868170" y="1280982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2713" y="2628"/>
              <a:ext cx="1414" cy="157"/>
            </a:xfrm>
            <a:custGeom>
              <a:avLst/>
              <a:gdLst>
                <a:gd name="connisteX0" fmla="*/ 0 w 897890"/>
                <a:gd name="connsiteY0" fmla="*/ 99600 h 99600"/>
                <a:gd name="connisteX1" fmla="*/ 217805 w 897890"/>
                <a:gd name="connsiteY1" fmla="*/ 8795 h 99600"/>
                <a:gd name="connisteX2" fmla="*/ 353695 w 897890"/>
                <a:gd name="connsiteY2" fmla="*/ 17685 h 99600"/>
                <a:gd name="connisteX3" fmla="*/ 462915 w 897890"/>
                <a:gd name="connsiteY3" fmla="*/ 90075 h 99600"/>
                <a:gd name="connisteX4" fmla="*/ 671195 w 897890"/>
                <a:gd name="connsiteY4" fmla="*/ 17685 h 99600"/>
                <a:gd name="connisteX5" fmla="*/ 897890 w 897890"/>
                <a:gd name="connsiteY5" fmla="*/ 53880 h 996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</a:cxnLst>
              <a:rect l="l" t="t" r="r" b="b"/>
              <a:pathLst>
                <a:path w="897890" h="99601">
                  <a:moveTo>
                    <a:pt x="0" y="99601"/>
                  </a:moveTo>
                  <a:cubicBezTo>
                    <a:pt x="40640" y="81186"/>
                    <a:pt x="147320" y="25306"/>
                    <a:pt x="217805" y="8796"/>
                  </a:cubicBezTo>
                  <a:cubicBezTo>
                    <a:pt x="288290" y="-7714"/>
                    <a:pt x="304800" y="1176"/>
                    <a:pt x="353695" y="17686"/>
                  </a:cubicBezTo>
                  <a:cubicBezTo>
                    <a:pt x="402590" y="34196"/>
                    <a:pt x="399415" y="90076"/>
                    <a:pt x="462915" y="90076"/>
                  </a:cubicBezTo>
                  <a:cubicBezTo>
                    <a:pt x="526415" y="90076"/>
                    <a:pt x="584200" y="24671"/>
                    <a:pt x="671195" y="17686"/>
                  </a:cubicBezTo>
                  <a:cubicBezTo>
                    <a:pt x="758190" y="10701"/>
                    <a:pt x="856615" y="44991"/>
                    <a:pt x="897890" y="53881"/>
                  </a:cubicBezTo>
                </a:path>
              </a:pathLst>
            </a:cu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3" name="任意多边形 12"/>
          <p:cNvSpPr/>
          <p:nvPr/>
        </p:nvSpPr>
        <p:spPr>
          <a:xfrm>
            <a:off x="5605145" y="1668780"/>
            <a:ext cx="317500" cy="417195"/>
          </a:xfrm>
          <a:custGeom>
            <a:avLst/>
            <a:gdLst>
              <a:gd name="connisteX0" fmla="*/ 0 w 317500"/>
              <a:gd name="connsiteY0" fmla="*/ 417195 h 417195"/>
              <a:gd name="connisteX1" fmla="*/ 100330 w 317500"/>
              <a:gd name="connsiteY1" fmla="*/ 307975 h 417195"/>
              <a:gd name="connisteX2" fmla="*/ 190500 w 317500"/>
              <a:gd name="connsiteY2" fmla="*/ 244475 h 417195"/>
              <a:gd name="connisteX3" fmla="*/ 317500 w 317500"/>
              <a:gd name="connsiteY3" fmla="*/ 0 h 4171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317500" h="417195">
                <a:moveTo>
                  <a:pt x="0" y="417195"/>
                </a:moveTo>
                <a:cubicBezTo>
                  <a:pt x="18415" y="396875"/>
                  <a:pt x="62230" y="342265"/>
                  <a:pt x="100330" y="307975"/>
                </a:cubicBezTo>
                <a:cubicBezTo>
                  <a:pt x="138430" y="273685"/>
                  <a:pt x="147320" y="306070"/>
                  <a:pt x="190500" y="244475"/>
                </a:cubicBezTo>
                <a:cubicBezTo>
                  <a:pt x="233680" y="182880"/>
                  <a:pt x="294005" y="47625"/>
                  <a:pt x="317500" y="0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08915" y="2992755"/>
            <a:ext cx="595630" cy="2245360"/>
          </a:xfrm>
          <a:prstGeom prst="rect">
            <a:avLst/>
          </a:prstGeom>
          <a:solidFill>
            <a:srgbClr val="0070C0"/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bg1"/>
                </a:solidFill>
              </a:rPr>
              <a:t>科罗拉多河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821305" y="2929255"/>
            <a:ext cx="595630" cy="2245360"/>
          </a:xfrm>
          <a:prstGeom prst="rect">
            <a:avLst/>
          </a:prstGeom>
          <a:solidFill>
            <a:srgbClr val="0070C0"/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bg1"/>
                </a:solidFill>
              </a:rPr>
              <a:t>密西西比河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488815" y="1033780"/>
            <a:ext cx="2028190" cy="521970"/>
          </a:xfrm>
          <a:prstGeom prst="rect">
            <a:avLst/>
          </a:prstGeom>
          <a:solidFill>
            <a:srgbClr val="0070C0"/>
          </a:solidFill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chemeClr val="bg1"/>
                </a:solidFill>
              </a:rPr>
              <a:t>圣劳伦斯河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785860" y="3308985"/>
            <a:ext cx="13036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自东北向西南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089515" y="3493770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加利福尼亚湾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618220" y="4352290"/>
            <a:ext cx="16395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自北向南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339070" y="4351655"/>
            <a:ext cx="15125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墨西哥湾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765540" y="4980305"/>
            <a:ext cx="12230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自西南向东北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0483850" y="5110480"/>
            <a:ext cx="12230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大西洋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pic>
        <p:nvPicPr>
          <p:cNvPr id="100" name="图片 99"/>
          <p:cNvPicPr/>
          <p:nvPr/>
        </p:nvPicPr>
        <p:blipFill>
          <a:blip r:embed="rId3"/>
          <a:srcRect r="3106" b="8582"/>
          <a:stretch>
            <a:fillRect/>
          </a:stretch>
        </p:blipFill>
        <p:spPr>
          <a:xfrm>
            <a:off x="376555" y="799465"/>
            <a:ext cx="6140450" cy="38080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" name="文本框 26"/>
          <p:cNvSpPr txBox="1"/>
          <p:nvPr/>
        </p:nvSpPr>
        <p:spPr>
          <a:xfrm>
            <a:off x="376555" y="4607560"/>
            <a:ext cx="6140450" cy="19380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 fontAlgn="auto">
              <a:lnSpc>
                <a:spcPct val="125000"/>
              </a:lnSpc>
            </a:pPr>
            <a:r>
              <a:rPr lang="zh-CN" altLang="en-US" sz="2400" b="1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密西西比河</a:t>
            </a:r>
            <a:endParaRPr lang="zh-CN" altLang="en-US" sz="2400" b="1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l" fontAlgn="auto">
              <a:lnSpc>
                <a:spcPct val="125000"/>
              </a:lnSpc>
            </a:pPr>
            <a:r>
              <a:rPr lang="zh-CN" altLang="en-US" sz="2400" b="1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美国的</a:t>
            </a:r>
            <a:r>
              <a:rPr lang="en-US" altLang="zh-CN" sz="2400" b="1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“</a:t>
            </a:r>
            <a:r>
              <a:rPr lang="zh-CN" altLang="en-US" sz="2400" b="1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母亲河</a:t>
            </a:r>
            <a:r>
              <a:rPr lang="en-US" altLang="zh-CN" sz="2400" b="1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”——</a:t>
            </a:r>
            <a:r>
              <a:rPr lang="zh-CN" altLang="en-US" sz="24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世界第四长河</a:t>
            </a:r>
            <a:r>
              <a:rPr lang="zh-CN" altLang="en-US" sz="2400" b="1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，北美洲流程最长、流域面积最广、水量最大的河流。</a:t>
            </a:r>
            <a:endParaRPr lang="zh-CN" altLang="en-US" sz="2400" b="1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652895" y="531495"/>
            <a:ext cx="56108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美国本土境内水资源丰富，为航运、发电和居民生产生活提供便利。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3" grpId="0" animBg="1"/>
      <p:bldP spid="17" grpId="0" animBg="1"/>
      <p:bldP spid="19" grpId="0"/>
      <p:bldP spid="20" grpId="0"/>
      <p:bldP spid="21" grpId="0"/>
      <p:bldP spid="22" grpId="0"/>
      <p:bldP spid="23" grpId="0"/>
      <p:bldP spid="24" grpId="0"/>
      <p:bldP spid="27" grpId="0" animBg="1"/>
      <p:bldP spid="2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1142(20211212-193208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904865" y="755015"/>
            <a:ext cx="6287135" cy="420814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lum contrast="30000"/>
          </a:blip>
          <a:srcRect l="2657"/>
          <a:stretch>
            <a:fillRect/>
          </a:stretch>
        </p:blipFill>
        <p:spPr>
          <a:xfrm>
            <a:off x="0" y="755650"/>
            <a:ext cx="5772150" cy="42075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81455" y="5215890"/>
            <a:ext cx="841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0070C0"/>
                </a:solidFill>
              </a:rPr>
              <a:t>美国的自然条件整体上比较优越，但也存在着显著的地区差异</a:t>
            </a:r>
            <a:endParaRPr lang="zh-CN" altLang="en-US" sz="2400" b="1">
              <a:solidFill>
                <a:srgbClr val="0070C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04055" y="5831205"/>
            <a:ext cx="3230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耕地面积位居世界第二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7" name="云形标注 6"/>
          <p:cNvSpPr/>
          <p:nvPr/>
        </p:nvSpPr>
        <p:spPr>
          <a:xfrm>
            <a:off x="3587115" y="1161415"/>
            <a:ext cx="4831715" cy="2563495"/>
          </a:xfrm>
          <a:prstGeom prst="cloudCallout">
            <a:avLst>
              <a:gd name="adj1" fmla="val -3147"/>
              <a:gd name="adj2" fmla="val 68974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>
              <a:lnSpc>
                <a:spcPct val="150000"/>
              </a:lnSpc>
            </a:pPr>
            <a:r>
              <a:rPr lang="zh-CN" altLang="en-US" sz="3200" b="1">
                <a:ln>
                  <a:solidFill>
                    <a:schemeClr val="tx1"/>
                  </a:solidFill>
                </a:ln>
              </a:rPr>
              <a:t>如何影响美国的农业生产？</a:t>
            </a:r>
            <a:endParaRPr lang="zh-CN" altLang="en-US" sz="3200" b="1">
              <a:ln>
                <a:solidFill>
                  <a:schemeClr val="tx1"/>
                </a:solidFill>
              </a:ln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269875" y="1694815"/>
            <a:ext cx="48234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 </a:t>
            </a:r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美国首都华盛顿位于华盛顿州。</a:t>
            </a:r>
            <a:endParaRPr lang="zh-CN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34620" y="914400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</a:rPr>
              <a:t>二：判断题</a:t>
            </a:r>
            <a:endParaRPr lang="zh-CN" sz="2400" b="1">
              <a:latin typeface="微软雅黑" panose="020B0503020204020204" charset="-122"/>
              <a:ea typeface="微软雅黑" panose="020B0503020204020204" charset="-122"/>
              <a:cs typeface="华文楷体" panose="0201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5115" y="2355850"/>
            <a:ext cx="116217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 </a:t>
            </a:r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从美国大西洋沿岸中部横穿全国到太平洋沿岸，依次穿过东部的沿岸平原和阿巴拉契亚山脉、中部的大平原及西部的科迪勒拉山系。</a:t>
            </a:r>
            <a:endParaRPr lang="zh-CN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5115" y="3755390"/>
            <a:ext cx="116217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北美洲西北部的阿拉斯加和太平洋上的夏威夷群岛也是美国的领土。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552190" y="1694815"/>
            <a:ext cx="2011680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哥伦比亚特区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880100" y="1587500"/>
            <a:ext cx="74231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×</a:t>
            </a:r>
            <a:endParaRPr lang="zh-CN" altLang="en-US" sz="4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085580" y="2901315"/>
            <a:ext cx="74231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√</a:t>
            </a:r>
            <a:endParaRPr lang="en-US" altLang="zh-CN" sz="4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024110" y="3669665"/>
            <a:ext cx="74231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√</a:t>
            </a:r>
            <a:endParaRPr lang="en-US" altLang="zh-CN" sz="4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740" y="304800"/>
            <a:ext cx="34499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练习册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P26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第二大题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5115" y="4416425"/>
            <a:ext cx="70402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  </a:t>
            </a:r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横贯大平原中部的密西西比河是世界第四长河。</a:t>
            </a:r>
            <a:endParaRPr lang="zh-CN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5115" y="5083810"/>
            <a:ext cx="116217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  </a:t>
            </a:r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美国土著居民是黑人，现在为数很少。</a:t>
            </a:r>
            <a:endParaRPr lang="zh-CN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9875" y="5751195"/>
            <a:ext cx="116217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6.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美国自然资源丰富，森林面积约占全国土地总面积的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1/3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，耕地面积居世界首位。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49465" y="4215765"/>
            <a:ext cx="74231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√</a:t>
            </a:r>
            <a:endParaRPr lang="en-US" altLang="zh-CN" sz="4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949575" y="5083810"/>
            <a:ext cx="2738120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印第安人（黄种人）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003290" y="4929505"/>
            <a:ext cx="74231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×</a:t>
            </a:r>
            <a:endParaRPr lang="zh-CN" altLang="en-US" sz="4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974705" y="4984115"/>
            <a:ext cx="74231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4400" b="1">
                <a:solidFill>
                  <a:srgbClr val="FF0000"/>
                </a:solidFill>
                <a:latin typeface="华文楷体" panose="02010600040101010101" charset="-122"/>
                <a:ea typeface="华文楷体" panose="02010600040101010101" charset="-122"/>
              </a:rPr>
              <a:t>×</a:t>
            </a:r>
            <a:endParaRPr lang="zh-CN" altLang="en-US" sz="4400" b="1">
              <a:solidFill>
                <a:srgbClr val="FF0000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708005" y="5751195"/>
            <a:ext cx="1099185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第二位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2" grpId="0"/>
      <p:bldP spid="13" grpId="0"/>
      <p:bldP spid="14" grpId="0"/>
      <p:bldP spid="9" grpId="0"/>
      <p:bldP spid="15" grpId="0" bldLvl="0" animBg="1"/>
      <p:bldP spid="16" grpId="0"/>
      <p:bldP spid="17" grpId="0"/>
      <p:bldP spid="18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lum contrast="30000"/>
          </a:blip>
          <a:stretch>
            <a:fillRect/>
          </a:stretch>
        </p:blipFill>
        <p:spPr>
          <a:xfrm>
            <a:off x="2386965" y="375920"/>
            <a:ext cx="8034020" cy="58801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0" y="277495"/>
            <a:ext cx="21894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美国的农业</a:t>
            </a:r>
            <a:endParaRPr lang="zh-CN" altLang="en-US" sz="2800" b="1"/>
          </a:p>
        </p:txBody>
      </p:sp>
      <p:sp>
        <p:nvSpPr>
          <p:cNvPr id="18" name="文本框 17"/>
          <p:cNvSpPr txBox="1"/>
          <p:nvPr/>
        </p:nvSpPr>
        <p:spPr>
          <a:xfrm>
            <a:off x="2737485" y="1656080"/>
            <a:ext cx="164973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小麦和林木业带</a:t>
            </a:r>
            <a:endParaRPr lang="zh-CN" altLang="en-US" sz="2400" b="1"/>
          </a:p>
        </p:txBody>
      </p:sp>
      <p:sp>
        <p:nvSpPr>
          <p:cNvPr id="19" name="文本框 18"/>
          <p:cNvSpPr txBox="1"/>
          <p:nvPr/>
        </p:nvSpPr>
        <p:spPr>
          <a:xfrm rot="1320000">
            <a:off x="2747010" y="3804920"/>
            <a:ext cx="35979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畜牧业和灌溉农业带</a:t>
            </a:r>
            <a:endParaRPr lang="zh-CN" altLang="en-US" sz="2800" b="1"/>
          </a:p>
        </p:txBody>
      </p:sp>
      <p:sp>
        <p:nvSpPr>
          <p:cNvPr id="20" name="文本框 19"/>
          <p:cNvSpPr txBox="1"/>
          <p:nvPr/>
        </p:nvSpPr>
        <p:spPr>
          <a:xfrm>
            <a:off x="4542155" y="1541780"/>
            <a:ext cx="11182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小麦带</a:t>
            </a:r>
            <a:endParaRPr lang="zh-CN" altLang="en-US" sz="2400" b="1"/>
          </a:p>
        </p:txBody>
      </p:sp>
      <p:sp>
        <p:nvSpPr>
          <p:cNvPr id="21" name="文本框 20"/>
          <p:cNvSpPr txBox="1"/>
          <p:nvPr/>
        </p:nvSpPr>
        <p:spPr>
          <a:xfrm>
            <a:off x="5657850" y="3377565"/>
            <a:ext cx="11182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小麦带</a:t>
            </a:r>
            <a:endParaRPr lang="zh-CN" altLang="en-US" sz="2400" b="1"/>
          </a:p>
        </p:txBody>
      </p:sp>
      <p:sp>
        <p:nvSpPr>
          <p:cNvPr id="22" name="文本框 21"/>
          <p:cNvSpPr txBox="1"/>
          <p:nvPr/>
        </p:nvSpPr>
        <p:spPr>
          <a:xfrm>
            <a:off x="7940040" y="1840865"/>
            <a:ext cx="11182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乳畜带</a:t>
            </a:r>
            <a:endParaRPr lang="zh-CN" altLang="en-US" sz="2400" b="1"/>
          </a:p>
        </p:txBody>
      </p:sp>
      <p:sp>
        <p:nvSpPr>
          <p:cNvPr id="23" name="文本框 22"/>
          <p:cNvSpPr txBox="1"/>
          <p:nvPr/>
        </p:nvSpPr>
        <p:spPr>
          <a:xfrm>
            <a:off x="7357745" y="2584450"/>
            <a:ext cx="11182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玉米带</a:t>
            </a:r>
            <a:endParaRPr lang="zh-CN" altLang="en-US" sz="2400" b="1"/>
          </a:p>
        </p:txBody>
      </p:sp>
      <p:sp>
        <p:nvSpPr>
          <p:cNvPr id="24" name="文本框 23"/>
          <p:cNvSpPr txBox="1"/>
          <p:nvPr/>
        </p:nvSpPr>
        <p:spPr>
          <a:xfrm rot="20460000">
            <a:off x="7807325" y="2992755"/>
            <a:ext cx="17589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混合农业带</a:t>
            </a:r>
            <a:endParaRPr lang="zh-CN" altLang="en-US" sz="2400" b="1"/>
          </a:p>
        </p:txBody>
      </p:sp>
      <p:sp>
        <p:nvSpPr>
          <p:cNvPr id="25" name="文本框 24"/>
          <p:cNvSpPr txBox="1"/>
          <p:nvPr/>
        </p:nvSpPr>
        <p:spPr>
          <a:xfrm>
            <a:off x="8225790" y="3787775"/>
            <a:ext cx="111823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棉花带</a:t>
            </a:r>
            <a:endParaRPr lang="zh-CN" altLang="en-US" sz="2400" b="1"/>
          </a:p>
        </p:txBody>
      </p:sp>
      <p:sp>
        <p:nvSpPr>
          <p:cNvPr id="26" name="文本框 25"/>
          <p:cNvSpPr txBox="1"/>
          <p:nvPr/>
        </p:nvSpPr>
        <p:spPr>
          <a:xfrm>
            <a:off x="8020685" y="4582795"/>
            <a:ext cx="111823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/>
              <a:t>亚热带作物带</a:t>
            </a:r>
            <a:endParaRPr lang="zh-CN" altLang="en-US" sz="2400" b="1"/>
          </a:p>
        </p:txBody>
      </p:sp>
      <p:sp>
        <p:nvSpPr>
          <p:cNvPr id="27" name="文本框 26"/>
          <p:cNvSpPr txBox="1"/>
          <p:nvPr/>
        </p:nvSpPr>
        <p:spPr>
          <a:xfrm>
            <a:off x="0" y="2697480"/>
            <a:ext cx="238696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地区分工明显的农业带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1" grpId="0"/>
      <p:bldP spid="20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0" y="277495"/>
            <a:ext cx="5659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 sz="2800" b="1"/>
              <a:t>美国的农业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pic>
        <p:nvPicPr>
          <p:cNvPr id="2" name="图片 1" descr="IMG_1156(20211219-142000)"/>
          <p:cNvPicPr>
            <a:picLocks noChangeAspect="1"/>
          </p:cNvPicPr>
          <p:nvPr/>
        </p:nvPicPr>
        <p:blipFill>
          <a:blip r:embed="rId1">
            <a:lum contrast="30000"/>
          </a:blip>
          <a:stretch>
            <a:fillRect/>
          </a:stretch>
        </p:blipFill>
        <p:spPr>
          <a:xfrm>
            <a:off x="121920" y="929640"/>
            <a:ext cx="5149215" cy="5498465"/>
          </a:xfrm>
          <a:prstGeom prst="rect">
            <a:avLst/>
          </a:prstGeom>
        </p:spPr>
      </p:pic>
      <p:pic>
        <p:nvPicPr>
          <p:cNvPr id="3" name="图片 2" descr="IMG_1155(20211219-141943)"/>
          <p:cNvPicPr>
            <a:picLocks noChangeAspect="1"/>
          </p:cNvPicPr>
          <p:nvPr/>
        </p:nvPicPr>
        <p:blipFill>
          <a:blip r:embed="rId2">
            <a:lum contrast="18000"/>
          </a:blip>
          <a:srcRect t="1172"/>
          <a:stretch>
            <a:fillRect/>
          </a:stretch>
        </p:blipFill>
        <p:spPr>
          <a:xfrm>
            <a:off x="0" y="929640"/>
            <a:ext cx="5313680" cy="29444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09320" y="4004310"/>
            <a:ext cx="3840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C00000"/>
                </a:solidFill>
              </a:rPr>
              <a:t>美国是依靠什么做到的呢？</a:t>
            </a:r>
            <a:endParaRPr lang="zh-CN" altLang="en-US" sz="2400" b="1">
              <a:solidFill>
                <a:srgbClr val="C00000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456555" y="858520"/>
            <a:ext cx="6735445" cy="2792095"/>
            <a:chOff x="324" y="1187"/>
            <a:chExt cx="18032" cy="7773"/>
          </a:xfrm>
        </p:grpSpPr>
        <p:pic>
          <p:nvPicPr>
            <p:cNvPr id="6" name="图片 5" descr="IMG_1159(20211219-142857)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" y="1187"/>
              <a:ext cx="18032" cy="7773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1572" y="1313"/>
              <a:ext cx="1167" cy="728"/>
            </a:xfrm>
            <a:prstGeom prst="rect">
              <a:avLst/>
            </a:prstGeom>
            <a:solidFill>
              <a:srgbClr val="FEFE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aphicFrame>
        <p:nvGraphicFramePr>
          <p:cNvPr id="13" name="表格 12"/>
          <p:cNvGraphicFramePr/>
          <p:nvPr>
            <p:custDataLst>
              <p:tags r:id="rId4"/>
            </p:custDataLst>
          </p:nvPr>
        </p:nvGraphicFramePr>
        <p:xfrm>
          <a:off x="5384800" y="3874135"/>
          <a:ext cx="6705600" cy="21945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366010"/>
                <a:gridCol w="2488565"/>
                <a:gridCol w="1851025"/>
              </a:tblGrid>
              <a:tr h="8229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美国主要畜产品</a:t>
                      </a:r>
                      <a:endParaRPr lang="zh-CN" altLang="en-US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产量占世界比重</a:t>
                      </a:r>
                      <a:endParaRPr lang="zh-CN" altLang="en-US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排名</a:t>
                      </a:r>
                      <a:endParaRPr lang="zh-CN" altLang="en-US" sz="2400"/>
                    </a:p>
                  </a:txBody>
                  <a:tcPr anchor="ctr" anchorCtr="0"/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/>
                        <a:t>牛肉</a:t>
                      </a:r>
                      <a:endParaRPr lang="zh-CN" altLang="en-US" sz="24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 b="1"/>
                        <a:t>24.3%</a:t>
                      </a:r>
                      <a:endParaRPr lang="en-US" altLang="zh-CN" sz="24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 b="1"/>
                        <a:t>1</a:t>
                      </a:r>
                      <a:endParaRPr lang="en-US" altLang="zh-CN" sz="2400" b="1"/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/>
                        <a:t>猪肉</a:t>
                      </a:r>
                      <a:endParaRPr lang="zh-CN" altLang="en-US" sz="24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 b="1"/>
                        <a:t>10.6%</a:t>
                      </a:r>
                      <a:endParaRPr lang="en-US" altLang="zh-CN" sz="24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 b="1"/>
                        <a:t>1</a:t>
                      </a:r>
                      <a:endParaRPr lang="en-US" altLang="zh-CN" sz="2400" b="1"/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/>
                        <a:t>鸡肉</a:t>
                      </a:r>
                      <a:endParaRPr lang="zh-CN" altLang="en-US" sz="24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 b="1"/>
                        <a:t>20.6%</a:t>
                      </a:r>
                      <a:endParaRPr lang="en-US" altLang="zh-CN" sz="24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 b="1"/>
                        <a:t>1</a:t>
                      </a:r>
                      <a:endParaRPr lang="en-US" altLang="zh-CN" sz="2400" b="1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6323965" y="215900"/>
            <a:ext cx="57664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美国是世界上最大的农产品出口国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0" y="277495"/>
            <a:ext cx="5659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 sz="2800" b="1"/>
              <a:t>美国的农业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pic>
        <p:nvPicPr>
          <p:cNvPr id="5" name="图片 4" descr="IMG_1157(20211219-142341)"/>
          <p:cNvPicPr>
            <a:picLocks noChangeAspect="1"/>
          </p:cNvPicPr>
          <p:nvPr/>
        </p:nvPicPr>
        <p:blipFill>
          <a:blip r:embed="rId1"/>
          <a:srcRect l="5746" r="9289"/>
          <a:stretch>
            <a:fillRect/>
          </a:stretch>
        </p:blipFill>
        <p:spPr>
          <a:xfrm>
            <a:off x="636905" y="1038225"/>
            <a:ext cx="4385310" cy="285940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6841490" y="1038225"/>
            <a:ext cx="4639310" cy="5471795"/>
            <a:chOff x="9483" y="1607"/>
            <a:chExt cx="8816" cy="9838"/>
          </a:xfrm>
        </p:grpSpPr>
        <p:pic>
          <p:nvPicPr>
            <p:cNvPr id="104" name="图片 103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9483" y="1607"/>
              <a:ext cx="8816" cy="472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105" name="图片 104"/>
            <p:cNvPicPr/>
            <p:nvPr/>
          </p:nvPicPr>
          <p:blipFill>
            <a:blip r:embed="rId3"/>
            <a:srcRect l="14276" b="9950"/>
            <a:stretch>
              <a:fillRect/>
            </a:stretch>
          </p:blipFill>
          <p:spPr>
            <a:xfrm>
              <a:off x="9483" y="6331"/>
              <a:ext cx="8816" cy="5115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7" name="图片 6" descr="IMG_1158(20211219-142614)"/>
          <p:cNvPicPr>
            <a:picLocks noChangeAspect="1"/>
          </p:cNvPicPr>
          <p:nvPr/>
        </p:nvPicPr>
        <p:blipFill>
          <a:blip r:embed="rId4">
            <a:lum contrast="24000"/>
          </a:blip>
          <a:stretch>
            <a:fillRect/>
          </a:stretch>
        </p:blipFill>
        <p:spPr>
          <a:xfrm>
            <a:off x="418465" y="4043045"/>
            <a:ext cx="5055870" cy="22834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38300" y="1038225"/>
            <a:ext cx="1706880" cy="4603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生产规模大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821930" y="1038225"/>
            <a:ext cx="2926080" cy="119888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生产效率高</a:t>
            </a:r>
            <a:endParaRPr lang="zh-CN" altLang="en-US" sz="2400" b="1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高度机械化和现代化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0" y="277495"/>
            <a:ext cx="5659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 sz="2800" b="1"/>
              <a:t>美国的农业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pic>
        <p:nvPicPr>
          <p:cNvPr id="16" name="图片 15" descr="IMG_1156(20211219-142000)"/>
          <p:cNvPicPr>
            <a:picLocks noChangeAspect="1"/>
          </p:cNvPicPr>
          <p:nvPr/>
        </p:nvPicPr>
        <p:blipFill>
          <a:blip r:embed="rId1">
            <a:lum contrast="30000"/>
          </a:blip>
          <a:stretch>
            <a:fillRect/>
          </a:stretch>
        </p:blipFill>
        <p:spPr>
          <a:xfrm>
            <a:off x="121920" y="929640"/>
            <a:ext cx="5149215" cy="5498465"/>
          </a:xfrm>
          <a:prstGeom prst="rect">
            <a:avLst/>
          </a:prstGeom>
        </p:spPr>
      </p:pic>
      <p:sp>
        <p:nvSpPr>
          <p:cNvPr id="17" name="右箭头 16"/>
          <p:cNvSpPr/>
          <p:nvPr/>
        </p:nvSpPr>
        <p:spPr>
          <a:xfrm>
            <a:off x="5475605" y="1042670"/>
            <a:ext cx="820420" cy="7327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右箭头 17"/>
          <p:cNvSpPr/>
          <p:nvPr/>
        </p:nvSpPr>
        <p:spPr>
          <a:xfrm>
            <a:off x="5440680" y="2983230"/>
            <a:ext cx="820420" cy="7327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右箭头 18"/>
          <p:cNvSpPr/>
          <p:nvPr/>
        </p:nvSpPr>
        <p:spPr>
          <a:xfrm>
            <a:off x="5440680" y="4862830"/>
            <a:ext cx="820420" cy="7327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7342505" y="1116965"/>
            <a:ext cx="3801416" cy="58450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bg1"/>
                </a:solidFill>
              </a:rPr>
              <a:t>因地制宜利用自然环境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231505" y="2985770"/>
            <a:ext cx="2024018" cy="5851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bg1"/>
                </a:solidFill>
              </a:rPr>
              <a:t>强大的工业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231505" y="4855210"/>
            <a:ext cx="2024018" cy="58510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bg1"/>
                </a:solidFill>
              </a:rPr>
              <a:t>发达的科技</a:t>
            </a:r>
            <a:endParaRPr lang="zh-CN" altLang="en-US" sz="2800" b="1">
              <a:solidFill>
                <a:schemeClr val="bg1"/>
              </a:solidFill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bldLvl="0" animBg="1"/>
      <p:bldP spid="18" grpId="0" bldLvl="0" animBg="1"/>
      <p:bldP spid="22" grpId="0" bldLvl="0" animBg="1"/>
      <p:bldP spid="19" grpId="0" bldLvl="0" animBg="1"/>
      <p:bldP spid="23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0" y="277495"/>
            <a:ext cx="5659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 sz="2800" b="1"/>
              <a:t>美国的工业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pic>
        <p:nvPicPr>
          <p:cNvPr id="6" name="图片 5" descr="IMG_1146(20211212-215453)"/>
          <p:cNvPicPr>
            <a:picLocks noChangeAspect="1"/>
          </p:cNvPicPr>
          <p:nvPr/>
        </p:nvPicPr>
        <p:blipFill>
          <a:blip r:embed="rId1">
            <a:lum contrast="30000"/>
          </a:blip>
          <a:srcRect l="712"/>
          <a:stretch>
            <a:fillRect/>
          </a:stretch>
        </p:blipFill>
        <p:spPr>
          <a:xfrm>
            <a:off x="123825" y="799465"/>
            <a:ext cx="5411470" cy="3550920"/>
          </a:xfrm>
          <a:prstGeom prst="rect">
            <a:avLst/>
          </a:prstGeom>
        </p:spPr>
      </p:pic>
      <p:pic>
        <p:nvPicPr>
          <p:cNvPr id="2" name="图片 1" descr="IMG_1161(20211219-153548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330" y="4209415"/>
            <a:ext cx="6153785" cy="2170430"/>
          </a:xfrm>
          <a:prstGeom prst="rect">
            <a:avLst/>
          </a:prstGeom>
        </p:spPr>
      </p:pic>
      <p:graphicFrame>
        <p:nvGraphicFramePr>
          <p:cNvPr id="13" name="表格 12"/>
          <p:cNvGraphicFramePr/>
          <p:nvPr>
            <p:custDataLst>
              <p:tags r:id="rId3"/>
            </p:custDataLst>
          </p:nvPr>
        </p:nvGraphicFramePr>
        <p:xfrm>
          <a:off x="5942330" y="799465"/>
          <a:ext cx="6049010" cy="319278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3394075"/>
                <a:gridCol w="2654935"/>
              </a:tblGrid>
              <a:tr h="74676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美国部分工业产品在全球的地位</a:t>
                      </a:r>
                      <a:endParaRPr lang="zh-CN" altLang="en-US" sz="2400"/>
                    </a:p>
                  </a:txBody>
                  <a:tcPr anchor="ctr" anchorCtr="0"/>
                </a:tc>
                <a:tc hMerge="1">
                  <a:tcPr anchor="ctr" anchorCtr="0"/>
                </a:tc>
              </a:tr>
              <a:tr h="6172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/>
                        <a:t>工业产品</a:t>
                      </a:r>
                      <a:endParaRPr lang="zh-CN" altLang="en-US" sz="2400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/>
                        <a:t>排名</a:t>
                      </a:r>
                      <a:endParaRPr lang="zh-CN" altLang="en-US" sz="2400" b="1"/>
                    </a:p>
                  </a:txBody>
                  <a:tcPr anchor="ctr" anchorCtr="0"/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/>
                        <a:t>钢铁</a:t>
                      </a:r>
                      <a:endParaRPr lang="zh-CN" altLang="en-US" sz="24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 b="1"/>
                        <a:t>4</a:t>
                      </a:r>
                      <a:endParaRPr lang="en-US" altLang="zh-CN" sz="2400" b="1"/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/>
                        <a:t>汽车</a:t>
                      </a:r>
                      <a:endParaRPr lang="zh-CN" altLang="en-US" sz="24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 b="1"/>
                        <a:t>2</a:t>
                      </a:r>
                      <a:endParaRPr lang="en-US" altLang="zh-CN" sz="2400" b="1"/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/>
                        <a:t>通用航空飞机</a:t>
                      </a:r>
                      <a:endParaRPr lang="zh-CN" altLang="en-US" sz="24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 b="1"/>
                        <a:t>1</a:t>
                      </a:r>
                      <a:endParaRPr lang="en-US" altLang="zh-CN" sz="2400" b="1"/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/>
                        <a:t>半导体</a:t>
                      </a:r>
                      <a:endParaRPr lang="zh-CN" altLang="en-US" sz="24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 b="1"/>
                        <a:t>1</a:t>
                      </a:r>
                      <a:endParaRPr lang="en-US" altLang="zh-CN" sz="2400" b="1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23825" y="4431665"/>
            <a:ext cx="5714365" cy="175323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chemeClr val="bg1"/>
                </a:solidFill>
              </a:rPr>
              <a:t>美国拥有完整的工业部门体系，生产规模大，技术先进，是世界上最发达的工业国家。</a:t>
            </a:r>
            <a:endParaRPr lang="zh-CN" altLang="en-US" sz="2400" b="1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4465" y="895350"/>
            <a:ext cx="5866130" cy="54813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257810"/>
            <a:ext cx="1402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/>
              <a:t>北美洲</a:t>
            </a:r>
            <a:endParaRPr lang="zh-CN" altLang="en-US" sz="3200" b="1"/>
          </a:p>
        </p:txBody>
      </p:sp>
      <p:sp>
        <p:nvSpPr>
          <p:cNvPr id="13" name="文本框 12"/>
          <p:cNvSpPr txBox="1"/>
          <p:nvPr/>
        </p:nvSpPr>
        <p:spPr>
          <a:xfrm>
            <a:off x="6093460" y="319405"/>
            <a:ext cx="588264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华文行楷" panose="02010800040101010101" charset="-122"/>
                <a:ea typeface="华文行楷" panose="02010800040101010101" charset="-122"/>
              </a:rPr>
              <a:t>你知道北美洲的国家和地区组成吗？</a:t>
            </a:r>
            <a:endParaRPr lang="zh-CN" altLang="en-US" sz="2800" b="1">
              <a:solidFill>
                <a:schemeClr val="accent1">
                  <a:lumMod val="60000"/>
                  <a:lumOff val="40000"/>
                </a:schemeClr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093460" y="1029970"/>
            <a:ext cx="3840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/>
              <a:t>北美洲面积前三位的国家：</a:t>
            </a:r>
            <a:endParaRPr lang="zh-CN" altLang="en-US" sz="2400" b="1"/>
          </a:p>
        </p:txBody>
      </p:sp>
      <p:sp>
        <p:nvSpPr>
          <p:cNvPr id="15" name="文本框 14"/>
          <p:cNvSpPr txBox="1"/>
          <p:nvPr/>
        </p:nvSpPr>
        <p:spPr>
          <a:xfrm>
            <a:off x="6093460" y="1670050"/>
            <a:ext cx="3230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加拿大、美国、墨西哥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093460" y="2598420"/>
            <a:ext cx="4145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/>
              <a:t>众多面积较小的国家及地区：</a:t>
            </a:r>
            <a:endParaRPr lang="zh-CN" altLang="en-US" sz="2400" b="1"/>
          </a:p>
        </p:txBody>
      </p:sp>
      <p:sp>
        <p:nvSpPr>
          <p:cNvPr id="17" name="文本框 16"/>
          <p:cNvSpPr txBox="1"/>
          <p:nvPr/>
        </p:nvSpPr>
        <p:spPr>
          <a:xfrm>
            <a:off x="6093460" y="3314700"/>
            <a:ext cx="4754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C00000"/>
                </a:solidFill>
              </a:rPr>
              <a:t>古巴、牙买加、多米尼加、海地等</a:t>
            </a:r>
            <a:endParaRPr lang="zh-CN" altLang="en-US" sz="2400" b="1">
              <a:solidFill>
                <a:srgbClr val="C0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093460" y="4062730"/>
            <a:ext cx="5069840" cy="4603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rgbClr val="002060"/>
                </a:solidFill>
                <a:latin typeface="华文中宋" panose="02010600040101010101" charset="-122"/>
                <a:ea typeface="华文中宋" panose="02010600040101010101" charset="-122"/>
              </a:rPr>
              <a:t>主要分布在墨西哥湾和加勒比海沿岸</a:t>
            </a:r>
            <a:endParaRPr lang="zh-CN" altLang="en-US" sz="2400" b="1">
              <a:solidFill>
                <a:srgbClr val="002060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093460" y="4977130"/>
            <a:ext cx="3535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/>
              <a:t>世界上面积最大的岛屿：</a:t>
            </a:r>
            <a:endParaRPr lang="zh-CN" altLang="en-US" sz="2400" b="1"/>
          </a:p>
        </p:txBody>
      </p:sp>
      <p:sp>
        <p:nvSpPr>
          <p:cNvPr id="20" name="文本框 19"/>
          <p:cNvSpPr txBox="1"/>
          <p:nvPr/>
        </p:nvSpPr>
        <p:spPr>
          <a:xfrm>
            <a:off x="6207760" y="5617210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C000"/>
                </a:solidFill>
              </a:rPr>
              <a:t>格陵兰岛</a:t>
            </a:r>
            <a:endParaRPr lang="zh-CN" altLang="en-US" sz="2400" b="1">
              <a:solidFill>
                <a:srgbClr val="FFC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967230" y="2204085"/>
            <a:ext cx="2502535" cy="131127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042795" y="3845560"/>
            <a:ext cx="2364740" cy="87122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 rot="2880000">
            <a:off x="1386840" y="1663700"/>
            <a:ext cx="668655" cy="69913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 rot="3180000">
            <a:off x="2308225" y="5141595"/>
            <a:ext cx="1349375" cy="57340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 rot="19020000">
            <a:off x="3350260" y="4812030"/>
            <a:ext cx="2682875" cy="1233805"/>
          </a:xfrm>
          <a:prstGeom prst="ellipse">
            <a:avLst/>
          </a:prstGeom>
          <a:noFill/>
          <a:ln w="571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3485515" y="952500"/>
            <a:ext cx="1319530" cy="1239520"/>
          </a:xfrm>
          <a:prstGeom prst="ellipse">
            <a:avLst/>
          </a:prstGeom>
          <a:noFill/>
          <a:ln w="5715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2042795" y="373380"/>
            <a:ext cx="2926080" cy="4603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北美洲没有内陆国！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1" grpId="0" bldLvl="0" animBg="1"/>
      <p:bldP spid="23" grpId="0" bldLvl="0" animBg="1"/>
      <p:bldP spid="22" grpId="0" bldLvl="0" animBg="1"/>
      <p:bldP spid="24" grpId="0" bldLvl="0" animBg="1"/>
      <p:bldP spid="15" grpId="0"/>
      <p:bldP spid="25" grpId="0" bldLvl="0" animBg="1"/>
      <p:bldP spid="16" grpId="0"/>
      <p:bldP spid="17" grpId="0"/>
      <p:bldP spid="18" grpId="0" bldLvl="0" animBg="1"/>
      <p:bldP spid="26" grpId="0" bldLvl="0" animBg="1"/>
      <p:bldP spid="19" grpId="0"/>
      <p:bldP spid="20" grpId="0"/>
      <p:bldP spid="27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0" y="277495"/>
            <a:ext cx="5659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 sz="2800" b="1"/>
              <a:t>美国的工业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pic>
        <p:nvPicPr>
          <p:cNvPr id="4" name="图片 3" descr="IMG_1163(20211219-154752)"/>
          <p:cNvPicPr>
            <a:picLocks noChangeAspect="1"/>
          </p:cNvPicPr>
          <p:nvPr/>
        </p:nvPicPr>
        <p:blipFill>
          <a:blip r:embed="rId1">
            <a:lum contrast="24000"/>
          </a:blip>
          <a:stretch>
            <a:fillRect/>
          </a:stretch>
        </p:blipFill>
        <p:spPr>
          <a:xfrm>
            <a:off x="1971040" y="724535"/>
            <a:ext cx="8564245" cy="5409565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6513195" y="1157605"/>
            <a:ext cx="3829050" cy="2589530"/>
          </a:xfrm>
          <a:prstGeom prst="ellipse">
            <a:avLst/>
          </a:prstGeom>
          <a:noFill/>
          <a:ln w="76200">
            <a:solidFill>
              <a:srgbClr val="00206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标注 6"/>
          <p:cNvSpPr/>
          <p:nvPr/>
        </p:nvSpPr>
        <p:spPr>
          <a:xfrm>
            <a:off x="8973820" y="277495"/>
            <a:ext cx="3121660" cy="941705"/>
          </a:xfrm>
          <a:prstGeom prst="wedgeRectCallout">
            <a:avLst>
              <a:gd name="adj1" fmla="val -42900"/>
              <a:gd name="adj2" fmla="val 82838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/>
              <a:t>东北部工业区</a:t>
            </a:r>
            <a:endParaRPr lang="zh-CN" altLang="en-US" sz="2800" b="1"/>
          </a:p>
        </p:txBody>
      </p:sp>
      <p:sp>
        <p:nvSpPr>
          <p:cNvPr id="9" name="椭圆 8"/>
          <p:cNvSpPr/>
          <p:nvPr/>
        </p:nvSpPr>
        <p:spPr>
          <a:xfrm>
            <a:off x="1908810" y="799465"/>
            <a:ext cx="1727200" cy="5084445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标注 9"/>
          <p:cNvSpPr/>
          <p:nvPr/>
        </p:nvSpPr>
        <p:spPr>
          <a:xfrm>
            <a:off x="173990" y="970915"/>
            <a:ext cx="1246505" cy="3461385"/>
          </a:xfrm>
          <a:prstGeom prst="wedgeRectCallout">
            <a:avLst>
              <a:gd name="adj1" fmla="val 95593"/>
              <a:gd name="adj2" fmla="val -18244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/>
              <a:t>西部太平洋沿岸工业区</a:t>
            </a:r>
            <a:endParaRPr lang="zh-CN" altLang="en-US" sz="2800" b="1"/>
          </a:p>
        </p:txBody>
      </p:sp>
      <p:sp>
        <p:nvSpPr>
          <p:cNvPr id="11" name="椭圆 10"/>
          <p:cNvSpPr/>
          <p:nvPr/>
        </p:nvSpPr>
        <p:spPr>
          <a:xfrm>
            <a:off x="6348095" y="4056380"/>
            <a:ext cx="3784600" cy="1622425"/>
          </a:xfrm>
          <a:prstGeom prst="ellipse">
            <a:avLst/>
          </a:prstGeom>
          <a:noFill/>
          <a:ln w="76200">
            <a:solidFill>
              <a:srgbClr val="0070C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标注 11"/>
          <p:cNvSpPr/>
          <p:nvPr/>
        </p:nvSpPr>
        <p:spPr>
          <a:xfrm>
            <a:off x="3636010" y="5375910"/>
            <a:ext cx="3121660" cy="941705"/>
          </a:xfrm>
          <a:prstGeom prst="wedgeRectCallout">
            <a:avLst>
              <a:gd name="adj1" fmla="val 74715"/>
              <a:gd name="adj2" fmla="val -1999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/>
              <a:t>南部工业区</a:t>
            </a:r>
            <a:endParaRPr lang="zh-CN" altLang="en-US" sz="2800" b="1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  <p:bldP spid="9" grpId="0" animBg="1"/>
      <p:bldP spid="12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0" y="277495"/>
            <a:ext cx="5659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 sz="2800" b="1"/>
              <a:t>美国的工业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188210" y="277495"/>
            <a:ext cx="2576195" cy="4603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400" b="1"/>
              <a:t>东北部工业区</a:t>
            </a:r>
            <a:endParaRPr lang="zh-CN" altLang="en-US" sz="2400" b="1"/>
          </a:p>
        </p:txBody>
      </p:sp>
      <p:sp>
        <p:nvSpPr>
          <p:cNvPr id="17" name="文本框 16"/>
          <p:cNvSpPr txBox="1"/>
          <p:nvPr/>
        </p:nvSpPr>
        <p:spPr>
          <a:xfrm>
            <a:off x="104140" y="960755"/>
            <a:ext cx="3769995" cy="119888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美国历史最悠久的工业区</a:t>
            </a:r>
            <a:endParaRPr lang="zh-CN" altLang="en-US" sz="2400" b="1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</a:endParaRPr>
          </a:p>
          <a:p>
            <a:pPr indent="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世界上最大的工业区</a:t>
            </a:r>
            <a:endParaRPr lang="zh-CN" altLang="en-US" sz="2400" b="1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0" y="2722880"/>
            <a:ext cx="2621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主要的工业部门：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0" y="3347085"/>
            <a:ext cx="50368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钢铁工业、汽车工业、化学工业</a:t>
            </a:r>
            <a:r>
              <a:rPr lang="en-US" altLang="zh-CN" sz="2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……</a:t>
            </a:r>
            <a:endParaRPr lang="en-US" altLang="zh-CN" sz="2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908300" y="2722880"/>
            <a:ext cx="1402080" cy="4603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传统工业</a:t>
            </a:r>
            <a:endParaRPr 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0" y="4206240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发展条件：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52400" y="4788535"/>
            <a:ext cx="42633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煤、铁矿产资源丰富；</a:t>
            </a:r>
            <a:endParaRPr lang="zh-CN" altLang="en-US" sz="2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临近五大湖，水资源丰富；</a:t>
            </a:r>
            <a:endParaRPr lang="zh-CN" altLang="en-US" sz="2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899660" y="4788535"/>
            <a:ext cx="439039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2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铁路、水路交通运输便捷；</a:t>
            </a:r>
            <a:endParaRPr lang="zh-CN" altLang="en-US" sz="2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2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历史悠久，工业基础好</a:t>
            </a:r>
            <a:r>
              <a:rPr lang="zh-CN" altLang="en-US" sz="2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2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8" name="图片 27" descr="IMG_1163(20211219-154752)"/>
          <p:cNvPicPr>
            <a:picLocks noChangeAspect="1"/>
          </p:cNvPicPr>
          <p:nvPr/>
        </p:nvPicPr>
        <p:blipFill>
          <a:blip r:embed="rId1">
            <a:lum contrast="24000"/>
          </a:blip>
          <a:srcRect l="51820" t="1843" r="15" b="40286"/>
          <a:stretch>
            <a:fillRect/>
          </a:stretch>
        </p:blipFill>
        <p:spPr>
          <a:xfrm>
            <a:off x="6500495" y="355600"/>
            <a:ext cx="5691505" cy="4319905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6000115" y="355600"/>
            <a:ext cx="6191885" cy="3850640"/>
            <a:chOff x="5985" y="2483"/>
            <a:chExt cx="12142" cy="6956"/>
          </a:xfrm>
        </p:grpSpPr>
        <p:pic>
          <p:nvPicPr>
            <p:cNvPr id="22" name="图片 21" descr="IMG_1164(20211219-155906)"/>
            <p:cNvPicPr>
              <a:picLocks noChangeAspect="1"/>
            </p:cNvPicPr>
            <p:nvPr/>
          </p:nvPicPr>
          <p:blipFill>
            <a:blip r:embed="rId2">
              <a:lum contrast="24000"/>
            </a:blip>
            <a:stretch>
              <a:fillRect/>
            </a:stretch>
          </p:blipFill>
          <p:spPr>
            <a:xfrm>
              <a:off x="5985" y="2483"/>
              <a:ext cx="12142" cy="6956"/>
            </a:xfrm>
            <a:prstGeom prst="rect">
              <a:avLst/>
            </a:prstGeom>
          </p:spPr>
        </p:pic>
        <p:sp>
          <p:nvSpPr>
            <p:cNvPr id="23" name="矩形 22"/>
            <p:cNvSpPr/>
            <p:nvPr/>
          </p:nvSpPr>
          <p:spPr>
            <a:xfrm>
              <a:off x="16383" y="2735"/>
              <a:ext cx="1566" cy="426"/>
            </a:xfrm>
            <a:prstGeom prst="rect">
              <a:avLst/>
            </a:prstGeom>
            <a:solidFill>
              <a:srgbClr val="EDF1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8" grpId="0"/>
      <p:bldP spid="19" grpId="0"/>
      <p:bldP spid="20" grpId="0" bldLvl="0" animBg="1"/>
      <p:bldP spid="25" grpId="0"/>
      <p:bldP spid="26" grpId="0"/>
      <p:bldP spid="2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6" name="图片 10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207645"/>
            <a:ext cx="6119495" cy="34302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7" name="图片 106"/>
          <p:cNvPicPr/>
          <p:nvPr/>
        </p:nvPicPr>
        <p:blipFill>
          <a:blip r:embed="rId2"/>
          <a:stretch>
            <a:fillRect/>
          </a:stretch>
        </p:blipFill>
        <p:spPr>
          <a:xfrm>
            <a:off x="6119495" y="207645"/>
            <a:ext cx="6072505" cy="33693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8" name="图片 107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3576955"/>
            <a:ext cx="6119495" cy="32810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9" name="图片 108"/>
          <p:cNvPicPr/>
          <p:nvPr/>
        </p:nvPicPr>
        <p:blipFill>
          <a:blip r:embed="rId4"/>
          <a:stretch>
            <a:fillRect/>
          </a:stretch>
        </p:blipFill>
        <p:spPr>
          <a:xfrm>
            <a:off x="6066155" y="3576955"/>
            <a:ext cx="6125845" cy="3200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618230" y="2294255"/>
            <a:ext cx="4643120" cy="18453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2800" b="1">
                <a:solidFill>
                  <a:schemeClr val="bg1"/>
                </a:solidFill>
              </a:rPr>
              <a:t>纽约</a:t>
            </a:r>
            <a:endParaRPr lang="zh-CN" altLang="en-US" sz="2800" b="1">
              <a:solidFill>
                <a:schemeClr val="bg1"/>
              </a:solidFill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</a:rPr>
              <a:t>美国最大城市、最大港口</a:t>
            </a:r>
            <a:endParaRPr lang="zh-CN" altLang="en-US" sz="2400">
              <a:solidFill>
                <a:schemeClr val="bg1"/>
              </a:solidFill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</a:rPr>
              <a:t>经济中心、金融中心</a:t>
            </a:r>
            <a:endParaRPr lang="zh-CN" altLang="en-US" sz="2400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0" name="图片 109"/>
          <p:cNvPicPr/>
          <p:nvPr/>
        </p:nvPicPr>
        <p:blipFill>
          <a:blip r:embed="rId1"/>
          <a:stretch>
            <a:fillRect/>
          </a:stretch>
        </p:blipFill>
        <p:spPr>
          <a:xfrm>
            <a:off x="6024880" y="284480"/>
            <a:ext cx="6167120" cy="33324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1" name="图片 110"/>
          <p:cNvPicPr/>
          <p:nvPr/>
        </p:nvPicPr>
        <p:blipFill>
          <a:blip r:embed="rId2"/>
          <a:stretch>
            <a:fillRect/>
          </a:stretch>
        </p:blipFill>
        <p:spPr>
          <a:xfrm>
            <a:off x="6024880" y="3616960"/>
            <a:ext cx="6167755" cy="32410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958330" y="2442210"/>
            <a:ext cx="4643120" cy="12915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2800" b="1">
                <a:solidFill>
                  <a:schemeClr val="bg1"/>
                </a:solidFill>
              </a:rPr>
              <a:t>底特律</a:t>
            </a:r>
            <a:endParaRPr lang="zh-CN" altLang="en-US" sz="2800" b="1">
              <a:solidFill>
                <a:schemeClr val="bg1"/>
              </a:solidFill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</a:rPr>
              <a:t>汽车之城</a:t>
            </a:r>
            <a:endParaRPr lang="zh-CN" altLang="en-US" sz="2400">
              <a:solidFill>
                <a:schemeClr val="bg1"/>
              </a:solidFill>
            </a:endParaRPr>
          </a:p>
        </p:txBody>
      </p:sp>
      <p:pic>
        <p:nvPicPr>
          <p:cNvPr id="112" name="图片 111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284480"/>
            <a:ext cx="6024245" cy="33331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3" name="图片 112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3616960"/>
            <a:ext cx="6024880" cy="32404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840740" y="2171700"/>
            <a:ext cx="4643120" cy="18453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2800" b="1">
                <a:solidFill>
                  <a:schemeClr val="bg1"/>
                </a:solidFill>
              </a:rPr>
              <a:t>芝加哥</a:t>
            </a:r>
            <a:endParaRPr lang="zh-CN" altLang="en-US" sz="2800" b="1">
              <a:solidFill>
                <a:schemeClr val="bg1"/>
              </a:solidFill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</a:rPr>
              <a:t>美国第三大城市</a:t>
            </a:r>
            <a:endParaRPr lang="zh-CN" altLang="en-US" sz="2400">
              <a:solidFill>
                <a:schemeClr val="bg1"/>
              </a:solidFill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</a:rPr>
              <a:t>交通中心</a:t>
            </a:r>
            <a:endParaRPr lang="zh-CN" altLang="en-US" sz="2400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2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1166(20211219-162120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4930" y="869950"/>
            <a:ext cx="12042140" cy="55638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0" y="277495"/>
            <a:ext cx="5659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 sz="2800" b="1"/>
              <a:t>美国的工业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188210" y="277495"/>
            <a:ext cx="2576195" cy="4603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400" b="1"/>
              <a:t>南部工业区</a:t>
            </a:r>
            <a:endParaRPr lang="zh-CN" altLang="en-US" sz="2400" b="1"/>
          </a:p>
        </p:txBody>
      </p:sp>
      <p:sp>
        <p:nvSpPr>
          <p:cNvPr id="17" name="文本框 16"/>
          <p:cNvSpPr txBox="1"/>
          <p:nvPr/>
        </p:nvSpPr>
        <p:spPr>
          <a:xfrm>
            <a:off x="104140" y="960755"/>
            <a:ext cx="4153535" cy="6451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pPr indent="0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4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被誉为美国工业</a:t>
            </a:r>
            <a:r>
              <a:rPr lang="en-US" altLang="zh-CN" sz="24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“</a:t>
            </a:r>
            <a:r>
              <a:rPr lang="zh-CN" altLang="en-US" sz="24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阳光地带</a:t>
            </a:r>
            <a:r>
              <a:rPr lang="en-US" altLang="zh-CN" sz="24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”</a:t>
            </a:r>
            <a:endParaRPr lang="en-US" altLang="zh-CN" sz="2400" b="1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-17145" y="2051685"/>
            <a:ext cx="2621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主要的工业部门：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-17145" y="2675890"/>
            <a:ext cx="2926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2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石油工业、宇航工业</a:t>
            </a:r>
            <a:endParaRPr lang="zh-CN" sz="2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891155" y="2051685"/>
            <a:ext cx="1402080" cy="4603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新兴工业</a:t>
            </a:r>
            <a:endParaRPr 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-17145" y="3535045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发展条件：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35255" y="4117340"/>
            <a:ext cx="60458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石油资源丰富；土地价格便宜；</a:t>
            </a:r>
            <a:endParaRPr lang="zh-CN" altLang="en-US" sz="2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环境优美；临近墨西哥湾，交通便利；</a:t>
            </a:r>
            <a:endParaRPr lang="zh-CN" altLang="en-US" sz="2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IMG_1163(20211219-154752)"/>
          <p:cNvPicPr>
            <a:picLocks noChangeAspect="1"/>
          </p:cNvPicPr>
          <p:nvPr/>
        </p:nvPicPr>
        <p:blipFill>
          <a:blip r:embed="rId1">
            <a:lum contrast="24000"/>
          </a:blip>
          <a:srcRect l="50189" t="64573" r="4085" b="6081"/>
          <a:stretch>
            <a:fillRect/>
          </a:stretch>
        </p:blipFill>
        <p:spPr>
          <a:xfrm>
            <a:off x="5911215" y="277495"/>
            <a:ext cx="6280785" cy="2546350"/>
          </a:xfrm>
          <a:prstGeom prst="rect">
            <a:avLst/>
          </a:prstGeom>
        </p:spPr>
      </p:pic>
      <p:pic>
        <p:nvPicPr>
          <p:cNvPr id="6" name="图片 5" descr="IMG_1146(20211212-215453)"/>
          <p:cNvPicPr>
            <a:picLocks noChangeAspect="1"/>
          </p:cNvPicPr>
          <p:nvPr/>
        </p:nvPicPr>
        <p:blipFill>
          <a:blip r:embed="rId2">
            <a:lum contrast="30000"/>
          </a:blip>
          <a:srcRect l="712"/>
          <a:stretch>
            <a:fillRect/>
          </a:stretch>
        </p:blipFill>
        <p:spPr>
          <a:xfrm>
            <a:off x="6631940" y="2901315"/>
            <a:ext cx="5411470" cy="355092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288020" y="5024120"/>
            <a:ext cx="1604010" cy="101981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8" grpId="0"/>
      <p:bldP spid="19" grpId="0"/>
      <p:bldP spid="20" grpId="0" bldLvl="0" animBg="1"/>
      <p:bldP spid="5" grpId="0" animBg="1"/>
      <p:bldP spid="25" grpId="0"/>
      <p:bldP spid="2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4" name="图片 11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87325"/>
            <a:ext cx="6477000" cy="35356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5" name="图片 11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3723005"/>
            <a:ext cx="6476365" cy="31915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6" name="图片 115"/>
          <p:cNvPicPr/>
          <p:nvPr/>
        </p:nvPicPr>
        <p:blipFill>
          <a:blip r:embed="rId3"/>
          <a:stretch>
            <a:fillRect/>
          </a:stretch>
        </p:blipFill>
        <p:spPr>
          <a:xfrm>
            <a:off x="6477000" y="187325"/>
            <a:ext cx="5715000" cy="35356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7" name="图片 116"/>
          <p:cNvPicPr/>
          <p:nvPr/>
        </p:nvPicPr>
        <p:blipFill>
          <a:blip r:embed="rId4"/>
          <a:stretch>
            <a:fillRect/>
          </a:stretch>
        </p:blipFill>
        <p:spPr>
          <a:xfrm>
            <a:off x="6346825" y="3723005"/>
            <a:ext cx="5845175" cy="31915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618230" y="2294255"/>
            <a:ext cx="4643120" cy="18453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2800" b="1">
                <a:solidFill>
                  <a:schemeClr val="bg1"/>
                </a:solidFill>
              </a:rPr>
              <a:t>休斯顿</a:t>
            </a:r>
            <a:endParaRPr lang="zh-CN" altLang="en-US" sz="2800" b="1">
              <a:solidFill>
                <a:schemeClr val="bg1"/>
              </a:solidFill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</a:rPr>
              <a:t>美国太空城</a:t>
            </a:r>
            <a:endParaRPr lang="zh-CN" altLang="en-US" sz="2400">
              <a:solidFill>
                <a:schemeClr val="bg1"/>
              </a:solidFill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</a:rPr>
              <a:t>宇航中心</a:t>
            </a:r>
            <a:endParaRPr lang="zh-CN" altLang="en-US" sz="2400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0" y="277495"/>
            <a:ext cx="5659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 sz="2800" b="1"/>
              <a:t>美国的工业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188210" y="277495"/>
            <a:ext cx="3927475" cy="4603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zh-CN" altLang="en-US" sz="2400" b="1"/>
              <a:t>西部太平洋沿岸工业区</a:t>
            </a:r>
            <a:endParaRPr lang="zh-CN" altLang="en-US" sz="2400" b="1"/>
          </a:p>
        </p:txBody>
      </p:sp>
      <p:pic>
        <p:nvPicPr>
          <p:cNvPr id="2" name="图片 1" descr="IMG_1163(20211219-154752)"/>
          <p:cNvPicPr>
            <a:picLocks noChangeAspect="1"/>
          </p:cNvPicPr>
          <p:nvPr/>
        </p:nvPicPr>
        <p:blipFill>
          <a:blip r:embed="rId1">
            <a:lum contrast="24000"/>
          </a:blip>
          <a:srcRect t="7513" r="68140" b="14943"/>
          <a:stretch>
            <a:fillRect/>
          </a:stretch>
        </p:blipFill>
        <p:spPr>
          <a:xfrm>
            <a:off x="9175750" y="277495"/>
            <a:ext cx="2728595" cy="41948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1620" y="1405890"/>
            <a:ext cx="2621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主要的工业部门：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1620" y="2030095"/>
            <a:ext cx="5059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2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航空航天工业、电子工业、信息工业</a:t>
            </a:r>
            <a:endParaRPr lang="zh-CN" sz="2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169920" y="1405890"/>
            <a:ext cx="1402080" cy="4603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新兴工业</a:t>
            </a:r>
            <a:endParaRPr 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22580" y="3168015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发展条件：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61620" y="3782695"/>
            <a:ext cx="71100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科技力量雄厚，科研水平高，人才资源雄厚；</a:t>
            </a:r>
            <a:endParaRPr lang="zh-CN" altLang="en-US" sz="2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rPr>
              <a:t>环境优美；临近太平洋，交通便利；</a:t>
            </a:r>
            <a:endParaRPr lang="zh-CN" altLang="en-US" sz="2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207500" y="2320925"/>
            <a:ext cx="2468245" cy="95059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 bldLvl="0" animBg="1"/>
      <p:bldP spid="10" grpId="0"/>
      <p:bldP spid="11" grpId="0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1" name="图片 120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295910"/>
            <a:ext cx="5811520" cy="34753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" name="图片 121"/>
          <p:cNvPicPr/>
          <p:nvPr/>
        </p:nvPicPr>
        <p:blipFill>
          <a:blip r:embed="rId2"/>
          <a:stretch>
            <a:fillRect/>
          </a:stretch>
        </p:blipFill>
        <p:spPr>
          <a:xfrm>
            <a:off x="5811520" y="295910"/>
            <a:ext cx="6381115" cy="34753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9" name="图片 118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3771265"/>
            <a:ext cx="5927725" cy="30867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0" name="图片 119"/>
          <p:cNvPicPr/>
          <p:nvPr/>
        </p:nvPicPr>
        <p:blipFill>
          <a:blip r:embed="rId4"/>
          <a:stretch>
            <a:fillRect/>
          </a:stretch>
        </p:blipFill>
        <p:spPr>
          <a:xfrm>
            <a:off x="5927725" y="3672205"/>
            <a:ext cx="6265545" cy="30994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618230" y="2294255"/>
            <a:ext cx="4643120" cy="18453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2800" b="1">
                <a:solidFill>
                  <a:schemeClr val="bg1"/>
                </a:solidFill>
              </a:rPr>
              <a:t>旧金山</a:t>
            </a:r>
            <a:endParaRPr lang="zh-CN" altLang="en-US" sz="2800" b="1">
              <a:solidFill>
                <a:schemeClr val="bg1"/>
              </a:solidFill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</a:rPr>
              <a:t>美国西部金融中心</a:t>
            </a:r>
            <a:endParaRPr lang="zh-CN" altLang="en-US" sz="2400">
              <a:solidFill>
                <a:schemeClr val="bg1"/>
              </a:solidFill>
            </a:endParaRPr>
          </a:p>
          <a:p>
            <a:pPr algn="ctr" fontAlgn="auto">
              <a:lnSpc>
                <a:spcPct val="150000"/>
              </a:lnSpc>
            </a:pPr>
            <a:r>
              <a:rPr lang="en-US" altLang="zh-CN" sz="2400">
                <a:solidFill>
                  <a:schemeClr val="bg1"/>
                </a:solidFill>
              </a:rPr>
              <a:t>“</a:t>
            </a:r>
            <a:r>
              <a:rPr lang="zh-CN" altLang="en-US" sz="2400">
                <a:solidFill>
                  <a:schemeClr val="bg1"/>
                </a:solidFill>
              </a:rPr>
              <a:t>硅谷</a:t>
            </a:r>
            <a:r>
              <a:rPr lang="en-US" altLang="zh-CN" sz="2400">
                <a:solidFill>
                  <a:schemeClr val="bg1"/>
                </a:solidFill>
              </a:rPr>
              <a:t>”—</a:t>
            </a:r>
            <a:r>
              <a:rPr lang="zh-CN" altLang="en-US" sz="2400">
                <a:solidFill>
                  <a:schemeClr val="bg1"/>
                </a:solidFill>
              </a:rPr>
              <a:t>高新产业中心</a:t>
            </a:r>
            <a:endParaRPr lang="zh-CN" altLang="en-US" sz="2400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IMG_1167(20211219-170918)"/>
          <p:cNvPicPr>
            <a:picLocks noChangeAspect="1"/>
          </p:cNvPicPr>
          <p:nvPr/>
        </p:nvPicPr>
        <p:blipFill>
          <a:blip r:embed="rId1"/>
          <a:srcRect l="839"/>
          <a:stretch>
            <a:fillRect/>
          </a:stretch>
        </p:blipFill>
        <p:spPr>
          <a:xfrm>
            <a:off x="0" y="288925"/>
            <a:ext cx="7137400" cy="6158230"/>
          </a:xfrm>
          <a:prstGeom prst="rect">
            <a:avLst/>
          </a:prstGeom>
        </p:spPr>
      </p:pic>
      <p:pic>
        <p:nvPicPr>
          <p:cNvPr id="118" name="图片 117"/>
          <p:cNvPicPr/>
          <p:nvPr/>
        </p:nvPicPr>
        <p:blipFill>
          <a:blip r:embed="rId2"/>
          <a:stretch>
            <a:fillRect/>
          </a:stretch>
        </p:blipFill>
        <p:spPr>
          <a:xfrm>
            <a:off x="7174865" y="288925"/>
            <a:ext cx="5017135" cy="604774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4465" y="895350"/>
            <a:ext cx="5866130" cy="54813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257810"/>
            <a:ext cx="1402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/>
              <a:t>北美洲</a:t>
            </a:r>
            <a:endParaRPr lang="zh-CN" altLang="en-US" sz="3200" b="1"/>
          </a:p>
        </p:txBody>
      </p:sp>
      <p:sp>
        <p:nvSpPr>
          <p:cNvPr id="5" name="文本框 4"/>
          <p:cNvSpPr txBox="1"/>
          <p:nvPr/>
        </p:nvSpPr>
        <p:spPr>
          <a:xfrm>
            <a:off x="6049010" y="1090295"/>
            <a:ext cx="624649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25000"/>
              </a:lnSpc>
            </a:pPr>
            <a:r>
              <a:rPr lang="zh-CN" altLang="en-US" sz="2400" b="1"/>
              <a:t>以下北美洲的哪些国家是北回归线穿过的国家（陆地部分）？</a:t>
            </a:r>
            <a:endParaRPr lang="zh-CN" altLang="en-US" sz="2400" b="1"/>
          </a:p>
        </p:txBody>
      </p:sp>
      <p:sp>
        <p:nvSpPr>
          <p:cNvPr id="6" name="文本框 5"/>
          <p:cNvSpPr txBox="1"/>
          <p:nvPr/>
        </p:nvSpPr>
        <p:spPr>
          <a:xfrm>
            <a:off x="6049010" y="2258695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墨西哥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608570" y="2258695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美国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917940" y="2258695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古巴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166985" y="2258695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巴哈马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559435" y="4575810"/>
            <a:ext cx="5452745" cy="824230"/>
          </a:xfrm>
          <a:custGeom>
            <a:avLst/>
            <a:gdLst>
              <a:gd name="connisteX0" fmla="*/ 0 w 5452745"/>
              <a:gd name="connsiteY0" fmla="*/ 163830 h 824286"/>
              <a:gd name="connisteX1" fmla="*/ 267335 w 5452745"/>
              <a:gd name="connsiteY1" fmla="*/ 319405 h 824286"/>
              <a:gd name="connisteX2" fmla="*/ 586740 w 5452745"/>
              <a:gd name="connsiteY2" fmla="*/ 466090 h 824286"/>
              <a:gd name="connisteX3" fmla="*/ 957580 w 5452745"/>
              <a:gd name="connsiteY3" fmla="*/ 586740 h 824286"/>
              <a:gd name="connisteX4" fmla="*/ 1647825 w 5452745"/>
              <a:gd name="connsiteY4" fmla="*/ 768350 h 824286"/>
              <a:gd name="connisteX5" fmla="*/ 2286635 w 5452745"/>
              <a:gd name="connsiteY5" fmla="*/ 819785 h 824286"/>
              <a:gd name="connisteX6" fmla="*/ 3062605 w 5452745"/>
              <a:gd name="connsiteY6" fmla="*/ 810895 h 824286"/>
              <a:gd name="connisteX7" fmla="*/ 3563620 w 5452745"/>
              <a:gd name="connsiteY7" fmla="*/ 750570 h 824286"/>
              <a:gd name="connisteX8" fmla="*/ 4132580 w 5452745"/>
              <a:gd name="connsiteY8" fmla="*/ 629920 h 824286"/>
              <a:gd name="connisteX9" fmla="*/ 4658995 w 5452745"/>
              <a:gd name="connsiteY9" fmla="*/ 431800 h 824286"/>
              <a:gd name="connisteX10" fmla="*/ 5125085 w 5452745"/>
              <a:gd name="connsiteY10" fmla="*/ 215900 h 824286"/>
              <a:gd name="connisteX11" fmla="*/ 5452745 w 5452745"/>
              <a:gd name="connsiteY11" fmla="*/ 0 h 82428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</a:cxnLst>
            <a:rect l="l" t="t" r="r" b="b"/>
            <a:pathLst>
              <a:path w="5452745" h="824287">
                <a:moveTo>
                  <a:pt x="0" y="163830"/>
                </a:moveTo>
                <a:cubicBezTo>
                  <a:pt x="46990" y="191770"/>
                  <a:pt x="149860" y="259080"/>
                  <a:pt x="267335" y="319405"/>
                </a:cubicBezTo>
                <a:cubicBezTo>
                  <a:pt x="384810" y="379730"/>
                  <a:pt x="448945" y="412750"/>
                  <a:pt x="586740" y="466090"/>
                </a:cubicBezTo>
                <a:cubicBezTo>
                  <a:pt x="724535" y="519430"/>
                  <a:pt x="745490" y="526415"/>
                  <a:pt x="957580" y="586740"/>
                </a:cubicBezTo>
                <a:cubicBezTo>
                  <a:pt x="1169670" y="647065"/>
                  <a:pt x="1381760" y="721995"/>
                  <a:pt x="1647825" y="768350"/>
                </a:cubicBezTo>
                <a:cubicBezTo>
                  <a:pt x="1913890" y="814705"/>
                  <a:pt x="2003425" y="811530"/>
                  <a:pt x="2286635" y="819785"/>
                </a:cubicBezTo>
                <a:cubicBezTo>
                  <a:pt x="2569845" y="828040"/>
                  <a:pt x="2807335" y="824865"/>
                  <a:pt x="3062605" y="810895"/>
                </a:cubicBezTo>
                <a:cubicBezTo>
                  <a:pt x="3317875" y="796925"/>
                  <a:pt x="3349625" y="786765"/>
                  <a:pt x="3563620" y="750570"/>
                </a:cubicBezTo>
                <a:cubicBezTo>
                  <a:pt x="3777615" y="714375"/>
                  <a:pt x="3913505" y="693420"/>
                  <a:pt x="4132580" y="629920"/>
                </a:cubicBezTo>
                <a:cubicBezTo>
                  <a:pt x="4351655" y="566420"/>
                  <a:pt x="4460240" y="514350"/>
                  <a:pt x="4658995" y="431800"/>
                </a:cubicBezTo>
                <a:cubicBezTo>
                  <a:pt x="4857750" y="349250"/>
                  <a:pt x="4966335" y="302260"/>
                  <a:pt x="5125085" y="215900"/>
                </a:cubicBezTo>
                <a:cubicBezTo>
                  <a:pt x="5283835" y="129540"/>
                  <a:pt x="5396230" y="38735"/>
                  <a:pt x="5452745" y="0"/>
                </a:cubicBezTo>
              </a:path>
            </a:pathLst>
          </a:custGeom>
          <a:noFill/>
          <a:ln w="571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030595" y="3715385"/>
            <a:ext cx="624649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25000"/>
              </a:lnSpc>
            </a:pPr>
            <a:r>
              <a:rPr lang="zh-CN" altLang="en-US" sz="2400" b="1"/>
              <a:t>西经</a:t>
            </a:r>
            <a:r>
              <a:rPr lang="en-US" altLang="zh-CN" sz="2400" b="1"/>
              <a:t>80</a:t>
            </a:r>
            <a:r>
              <a:rPr lang="zh-CN" altLang="en-US" sz="2400" b="1"/>
              <a:t>°经线从北到南依次穿过了北美洲的哪些国家？</a:t>
            </a:r>
            <a:endParaRPr lang="zh-CN" altLang="en-US" sz="2400" b="1"/>
          </a:p>
        </p:txBody>
      </p:sp>
      <p:sp>
        <p:nvSpPr>
          <p:cNvPr id="12" name="文本框 11"/>
          <p:cNvSpPr txBox="1"/>
          <p:nvPr/>
        </p:nvSpPr>
        <p:spPr>
          <a:xfrm>
            <a:off x="6049010" y="4960620"/>
            <a:ext cx="4145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加拿大、美国、古巴、巴拿马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28" name="任意多边形 27"/>
          <p:cNvSpPr/>
          <p:nvPr/>
        </p:nvSpPr>
        <p:spPr>
          <a:xfrm>
            <a:off x="3131820" y="934720"/>
            <a:ext cx="1423670" cy="5393055"/>
          </a:xfrm>
          <a:custGeom>
            <a:avLst/>
            <a:gdLst>
              <a:gd name="connisteX0" fmla="*/ 0 w 1423670"/>
              <a:gd name="connsiteY0" fmla="*/ 0 h 5393055"/>
              <a:gd name="connisteX1" fmla="*/ 180975 w 1423670"/>
              <a:gd name="connsiteY1" fmla="*/ 405765 h 5393055"/>
              <a:gd name="connisteX2" fmla="*/ 387985 w 1423670"/>
              <a:gd name="connsiteY2" fmla="*/ 992505 h 5393055"/>
              <a:gd name="connisteX3" fmla="*/ 647065 w 1423670"/>
              <a:gd name="connsiteY3" fmla="*/ 1717040 h 5393055"/>
              <a:gd name="connisteX4" fmla="*/ 897255 w 1423670"/>
              <a:gd name="connsiteY4" fmla="*/ 2588260 h 5393055"/>
              <a:gd name="connisteX5" fmla="*/ 1147445 w 1423670"/>
              <a:gd name="connsiteY5" fmla="*/ 3632835 h 5393055"/>
              <a:gd name="connisteX6" fmla="*/ 1346200 w 1423670"/>
              <a:gd name="connsiteY6" fmla="*/ 4650740 h 5393055"/>
              <a:gd name="connisteX7" fmla="*/ 1423670 w 1423670"/>
              <a:gd name="connsiteY7" fmla="*/ 5393055 h 53930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1423670" h="5393055">
                <a:moveTo>
                  <a:pt x="0" y="0"/>
                </a:moveTo>
                <a:cubicBezTo>
                  <a:pt x="31750" y="69215"/>
                  <a:pt x="103505" y="207010"/>
                  <a:pt x="180975" y="405765"/>
                </a:cubicBezTo>
                <a:cubicBezTo>
                  <a:pt x="258445" y="604520"/>
                  <a:pt x="294640" y="730250"/>
                  <a:pt x="387985" y="992505"/>
                </a:cubicBezTo>
                <a:cubicBezTo>
                  <a:pt x="481330" y="1254760"/>
                  <a:pt x="545465" y="1397635"/>
                  <a:pt x="647065" y="1717040"/>
                </a:cubicBezTo>
                <a:cubicBezTo>
                  <a:pt x="748665" y="2036445"/>
                  <a:pt x="796925" y="2205355"/>
                  <a:pt x="897255" y="2588260"/>
                </a:cubicBezTo>
                <a:cubicBezTo>
                  <a:pt x="997585" y="2971165"/>
                  <a:pt x="1057910" y="3220085"/>
                  <a:pt x="1147445" y="3632835"/>
                </a:cubicBezTo>
                <a:cubicBezTo>
                  <a:pt x="1236980" y="4045585"/>
                  <a:pt x="1290955" y="4298950"/>
                  <a:pt x="1346200" y="4650740"/>
                </a:cubicBezTo>
                <a:cubicBezTo>
                  <a:pt x="1401445" y="5002530"/>
                  <a:pt x="1412240" y="5264785"/>
                  <a:pt x="1423670" y="5393055"/>
                </a:cubicBezTo>
              </a:path>
            </a:pathLst>
          </a:custGeom>
          <a:noFill/>
          <a:ln w="571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164465" y="895350"/>
            <a:ext cx="4070985" cy="28200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164465" y="3715385"/>
            <a:ext cx="4070985" cy="2660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8" name="任意多边形 57"/>
          <p:cNvSpPr/>
          <p:nvPr/>
        </p:nvSpPr>
        <p:spPr>
          <a:xfrm>
            <a:off x="4555490" y="5981700"/>
            <a:ext cx="138430" cy="448310"/>
          </a:xfrm>
          <a:custGeom>
            <a:avLst/>
            <a:gdLst>
              <a:gd name="connisteX0" fmla="*/ 0 w 138430"/>
              <a:gd name="connsiteY0" fmla="*/ 0 h 448310"/>
              <a:gd name="connisteX1" fmla="*/ 103505 w 138430"/>
              <a:gd name="connsiteY1" fmla="*/ 362585 h 448310"/>
              <a:gd name="connisteX2" fmla="*/ 103505 w 138430"/>
              <a:gd name="connsiteY2" fmla="*/ 362585 h 448310"/>
              <a:gd name="connisteX3" fmla="*/ 138430 w 138430"/>
              <a:gd name="connsiteY3" fmla="*/ 448310 h 4483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38430" h="448310">
                <a:moveTo>
                  <a:pt x="0" y="0"/>
                </a:moveTo>
                <a:cubicBezTo>
                  <a:pt x="20955" y="72390"/>
                  <a:pt x="82550" y="290195"/>
                  <a:pt x="103505" y="362585"/>
                </a:cubicBezTo>
                <a:cubicBezTo>
                  <a:pt x="124460" y="434975"/>
                  <a:pt x="96520" y="345440"/>
                  <a:pt x="103505" y="362585"/>
                </a:cubicBezTo>
                <a:cubicBezTo>
                  <a:pt x="110490" y="379730"/>
                  <a:pt x="131445" y="431165"/>
                  <a:pt x="138430" y="448310"/>
                </a:cubicBezTo>
              </a:path>
            </a:pathLst>
          </a:cu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4772025" y="5916295"/>
            <a:ext cx="1710055" cy="460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rgbClr val="00B0F0"/>
                </a:solidFill>
                <a:latin typeface="华文中宋" panose="02010600040101010101" charset="-122"/>
                <a:ea typeface="华文中宋" panose="02010600040101010101" charset="-122"/>
              </a:rPr>
              <a:t>巴拿马运河</a:t>
            </a:r>
            <a:endParaRPr lang="zh-CN" altLang="en-US" sz="2400" b="1">
              <a:solidFill>
                <a:srgbClr val="00B0F0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5001260" y="5400040"/>
            <a:ext cx="12515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南美洲</a:t>
            </a:r>
            <a:endParaRPr lang="zh-CN" altLang="en-US" sz="2800" b="1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 animBg="1"/>
      <p:bldP spid="7" grpId="1"/>
      <p:bldP spid="8" grpId="1"/>
      <p:bldP spid="11" grpId="0"/>
      <p:bldP spid="12" grpId="0"/>
      <p:bldP spid="28" grpId="0" animBg="1"/>
      <p:bldP spid="58" grpId="0" bldLvl="0" animBg="1"/>
      <p:bldP spid="59" grpId="0" bldLvl="0" animBg="1"/>
      <p:bldP spid="6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3" name="图片 122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287655"/>
            <a:ext cx="6111875" cy="3368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4" name="图片 123"/>
          <p:cNvPicPr/>
          <p:nvPr/>
        </p:nvPicPr>
        <p:blipFill>
          <a:blip r:embed="rId2"/>
          <a:stretch>
            <a:fillRect/>
          </a:stretch>
        </p:blipFill>
        <p:spPr>
          <a:xfrm>
            <a:off x="6111875" y="287020"/>
            <a:ext cx="6080760" cy="33693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5" name="图片 124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3656330"/>
            <a:ext cx="6176010" cy="32016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6" name="图片 125"/>
          <p:cNvPicPr/>
          <p:nvPr/>
        </p:nvPicPr>
        <p:blipFill>
          <a:blip r:embed="rId4"/>
          <a:stretch>
            <a:fillRect/>
          </a:stretch>
        </p:blipFill>
        <p:spPr>
          <a:xfrm>
            <a:off x="6111875" y="3656330"/>
            <a:ext cx="6081395" cy="31476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618230" y="2294255"/>
            <a:ext cx="4643120" cy="18453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2800" b="1">
                <a:solidFill>
                  <a:schemeClr val="bg1"/>
                </a:solidFill>
              </a:rPr>
              <a:t>洛杉矶</a:t>
            </a:r>
            <a:endParaRPr lang="zh-CN" altLang="en-US" sz="2800" b="1">
              <a:solidFill>
                <a:schemeClr val="bg1"/>
              </a:solidFill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</a:rPr>
              <a:t>美国西海岸最大港口城市</a:t>
            </a:r>
            <a:endParaRPr lang="zh-CN" altLang="en-US" sz="2400">
              <a:solidFill>
                <a:schemeClr val="bg1"/>
              </a:solidFill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</a:rPr>
              <a:t>文化、教育中心</a:t>
            </a:r>
            <a:endParaRPr lang="zh-CN" altLang="en-US" sz="2400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7" name="图片 126"/>
          <p:cNvPicPr/>
          <p:nvPr/>
        </p:nvPicPr>
        <p:blipFill>
          <a:blip r:embed="rId1"/>
          <a:srcRect t="18154" r="7580" b="7815"/>
          <a:stretch>
            <a:fillRect/>
          </a:stretch>
        </p:blipFill>
        <p:spPr>
          <a:xfrm>
            <a:off x="0" y="323215"/>
            <a:ext cx="6435090" cy="34582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8" name="图片 127"/>
          <p:cNvPicPr/>
          <p:nvPr/>
        </p:nvPicPr>
        <p:blipFill>
          <a:blip r:embed="rId2"/>
          <a:stretch>
            <a:fillRect/>
          </a:stretch>
        </p:blipFill>
        <p:spPr>
          <a:xfrm>
            <a:off x="6435725" y="270510"/>
            <a:ext cx="5756275" cy="34582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9" name="图片 128"/>
          <p:cNvPicPr/>
          <p:nvPr/>
        </p:nvPicPr>
        <p:blipFill>
          <a:blip r:embed="rId3"/>
          <a:stretch>
            <a:fillRect/>
          </a:stretch>
        </p:blipFill>
        <p:spPr>
          <a:xfrm>
            <a:off x="365760" y="3781425"/>
            <a:ext cx="6069965" cy="31419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0" name="图片 129"/>
          <p:cNvPicPr/>
          <p:nvPr/>
        </p:nvPicPr>
        <p:blipFill>
          <a:blip r:embed="rId4"/>
          <a:stretch>
            <a:fillRect/>
          </a:stretch>
        </p:blipFill>
        <p:spPr>
          <a:xfrm>
            <a:off x="6435725" y="3728720"/>
            <a:ext cx="5756275" cy="31292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618230" y="2294255"/>
            <a:ext cx="4643120" cy="18453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2800" b="1">
                <a:solidFill>
                  <a:schemeClr val="bg1"/>
                </a:solidFill>
              </a:rPr>
              <a:t>西雅图</a:t>
            </a:r>
            <a:endParaRPr lang="zh-CN" altLang="en-US" sz="2800" b="1">
              <a:solidFill>
                <a:schemeClr val="bg1"/>
              </a:solidFill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</a:rPr>
              <a:t>喷气机之城</a:t>
            </a:r>
            <a:endParaRPr lang="zh-CN" altLang="en-US" sz="2400">
              <a:solidFill>
                <a:schemeClr val="bg1"/>
              </a:solidFill>
            </a:endParaRPr>
          </a:p>
          <a:p>
            <a:pPr algn="ctr" fontAlgn="auto">
              <a:lnSpc>
                <a:spcPct val="150000"/>
              </a:lnSpc>
            </a:pPr>
            <a:r>
              <a:rPr lang="zh-CN" altLang="en-US" sz="2400">
                <a:solidFill>
                  <a:schemeClr val="bg1"/>
                </a:solidFill>
              </a:rPr>
              <a:t>波音公司总部</a:t>
            </a:r>
            <a:endParaRPr lang="zh-CN" altLang="en-US" sz="2400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0" y="277495"/>
            <a:ext cx="5659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 sz="2800" b="1"/>
              <a:t>美国的工业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pic>
        <p:nvPicPr>
          <p:cNvPr id="4" name="图片 3" descr="IMG_1163(20211219-154752)"/>
          <p:cNvPicPr>
            <a:picLocks noChangeAspect="1"/>
          </p:cNvPicPr>
          <p:nvPr/>
        </p:nvPicPr>
        <p:blipFill>
          <a:blip r:embed="rId1">
            <a:lum contrast="24000"/>
          </a:blip>
          <a:stretch>
            <a:fillRect/>
          </a:stretch>
        </p:blipFill>
        <p:spPr>
          <a:xfrm>
            <a:off x="147955" y="907415"/>
            <a:ext cx="8564245" cy="5409565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4690110" y="1340485"/>
            <a:ext cx="3829050" cy="2589530"/>
          </a:xfrm>
          <a:prstGeom prst="ellipse">
            <a:avLst/>
          </a:prstGeom>
          <a:noFill/>
          <a:ln w="76200">
            <a:solidFill>
              <a:srgbClr val="00206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标注 6"/>
          <p:cNvSpPr/>
          <p:nvPr/>
        </p:nvSpPr>
        <p:spPr>
          <a:xfrm>
            <a:off x="5187950" y="2164080"/>
            <a:ext cx="3121660" cy="941705"/>
          </a:xfrm>
          <a:prstGeom prst="wedgeRectCallout">
            <a:avLst>
              <a:gd name="adj1" fmla="val -7689"/>
              <a:gd name="adj2" fmla="val 39278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/>
              <a:t>东北部工业区</a:t>
            </a:r>
            <a:endParaRPr lang="zh-CN" altLang="en-US" sz="2800" b="1"/>
          </a:p>
        </p:txBody>
      </p:sp>
      <p:sp>
        <p:nvSpPr>
          <p:cNvPr id="9" name="椭圆 8"/>
          <p:cNvSpPr/>
          <p:nvPr/>
        </p:nvSpPr>
        <p:spPr>
          <a:xfrm>
            <a:off x="85725" y="982345"/>
            <a:ext cx="1727200" cy="5084445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标注 9"/>
          <p:cNvSpPr/>
          <p:nvPr/>
        </p:nvSpPr>
        <p:spPr>
          <a:xfrm>
            <a:off x="325755" y="1908810"/>
            <a:ext cx="1246505" cy="3461385"/>
          </a:xfrm>
          <a:prstGeom prst="wedgeRectCallout">
            <a:avLst>
              <a:gd name="adj1" fmla="val 45873"/>
              <a:gd name="adj2" fmla="val -15235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/>
              <a:t>西部太平洋沿岸工业区</a:t>
            </a:r>
            <a:endParaRPr lang="zh-CN" altLang="en-US" sz="2800" b="1"/>
          </a:p>
        </p:txBody>
      </p:sp>
      <p:sp>
        <p:nvSpPr>
          <p:cNvPr id="11" name="椭圆 10"/>
          <p:cNvSpPr/>
          <p:nvPr/>
        </p:nvSpPr>
        <p:spPr>
          <a:xfrm>
            <a:off x="4525010" y="4239260"/>
            <a:ext cx="3784600" cy="1622425"/>
          </a:xfrm>
          <a:prstGeom prst="ellipse">
            <a:avLst/>
          </a:prstGeom>
          <a:noFill/>
          <a:ln w="76200">
            <a:solidFill>
              <a:srgbClr val="0070C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标注 11"/>
          <p:cNvSpPr/>
          <p:nvPr/>
        </p:nvSpPr>
        <p:spPr>
          <a:xfrm>
            <a:off x="4856480" y="4731385"/>
            <a:ext cx="3121660" cy="638810"/>
          </a:xfrm>
          <a:prstGeom prst="wedgeRectCallout">
            <a:avLst>
              <a:gd name="adj1" fmla="val 44548"/>
              <a:gd name="adj2" fmla="val -29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800" b="1"/>
              <a:t>南部工业区</a:t>
            </a:r>
            <a:endParaRPr lang="zh-CN" altLang="en-US" sz="2800" b="1"/>
          </a:p>
        </p:txBody>
      </p:sp>
      <p:sp>
        <p:nvSpPr>
          <p:cNvPr id="2" name="文本框 1"/>
          <p:cNvSpPr txBox="1"/>
          <p:nvPr/>
        </p:nvSpPr>
        <p:spPr>
          <a:xfrm>
            <a:off x="9178925" y="1418590"/>
            <a:ext cx="2468880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 fontAlgn="auto">
              <a:lnSpc>
                <a:spcPct val="150000"/>
              </a:lnSpc>
            </a:pPr>
            <a:r>
              <a:rPr lang="zh-CN" altLang="en-US" sz="2400" b="1"/>
              <a:t>一些共同点</a:t>
            </a:r>
            <a:endParaRPr lang="zh-CN" altLang="en-US" sz="2400" b="1"/>
          </a:p>
          <a:p>
            <a:pPr marL="457200" indent="-4572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/>
              <a:t>环境优美</a:t>
            </a:r>
            <a:endParaRPr lang="zh-CN" altLang="en-US" sz="2400"/>
          </a:p>
          <a:p>
            <a:pPr marL="457200" indent="-4572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/>
              <a:t>沿海分布</a:t>
            </a:r>
            <a:endParaRPr lang="zh-CN" altLang="en-US" sz="2400"/>
          </a:p>
          <a:p>
            <a:pPr marL="457200" indent="-4572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/>
              <a:t>水资源丰富</a:t>
            </a:r>
            <a:endParaRPr lang="zh-CN" altLang="en-US" sz="2400"/>
          </a:p>
          <a:p>
            <a:pPr marL="457200" indent="-4572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/>
              <a:t>交通运输便捷</a:t>
            </a:r>
            <a:endParaRPr lang="zh-CN" altLang="en-US" sz="2400"/>
          </a:p>
        </p:txBody>
      </p:sp>
      <p:sp>
        <p:nvSpPr>
          <p:cNvPr id="6" name="文本框 5"/>
          <p:cNvSpPr txBox="1"/>
          <p:nvPr/>
        </p:nvSpPr>
        <p:spPr>
          <a:xfrm>
            <a:off x="9636125" y="3778885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>
                <a:solidFill>
                  <a:srgbClr val="FF0000"/>
                </a:solidFill>
                <a:sym typeface="+mn-ea"/>
              </a:rPr>
              <a:t>交通运输便捷</a:t>
            </a:r>
            <a:endParaRPr lang="zh-CN" altLang="en-US" sz="2400" b="1">
              <a:solidFill>
                <a:srgbClr val="FF0000"/>
              </a:solidFill>
              <a:sym typeface="+mn-ea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0" y="277495"/>
            <a:ext cx="5659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 sz="2800" b="1"/>
              <a:t>美国的交通运输业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graphicFrame>
        <p:nvGraphicFramePr>
          <p:cNvPr id="3" name="图表 2" descr="7b0a202020202263686172745265734964223a20223230343639373230220a7d0a"/>
          <p:cNvGraphicFramePr/>
          <p:nvPr/>
        </p:nvGraphicFramePr>
        <p:xfrm>
          <a:off x="234950" y="1449705"/>
          <a:ext cx="6403340" cy="44589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0" y="982980"/>
            <a:ext cx="8481060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en-US" altLang="zh-CN" sz="2400" b="1"/>
              <a:t>2016</a:t>
            </a:r>
            <a:r>
              <a:rPr lang="zh-CN" altLang="en-US" sz="2400" b="1"/>
              <a:t>年美国交通运输各模式能耗占交通运输行业总能耗的比重</a:t>
            </a:r>
            <a:endParaRPr lang="zh-CN" altLang="en-US" sz="2400" b="1"/>
          </a:p>
        </p:txBody>
      </p:sp>
      <p:sp>
        <p:nvSpPr>
          <p:cNvPr id="14" name="文本框 13"/>
          <p:cNvSpPr txBox="1"/>
          <p:nvPr/>
        </p:nvSpPr>
        <p:spPr>
          <a:xfrm>
            <a:off x="7253605" y="2046605"/>
            <a:ext cx="4518660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en-US" sz="2400" b="1"/>
              <a:t>2019</a:t>
            </a:r>
            <a:r>
              <a:rPr lang="zh-CN" altLang="en-US" sz="2400" b="1"/>
              <a:t>年主要国家千人汽车拥有量</a:t>
            </a:r>
            <a:endParaRPr lang="zh-CN" altLang="en-US" sz="2400" b="1"/>
          </a:p>
        </p:txBody>
      </p:sp>
      <p:graphicFrame>
        <p:nvGraphicFramePr>
          <p:cNvPr id="15" name="表格 14"/>
          <p:cNvGraphicFramePr/>
          <p:nvPr>
            <p:custDataLst>
              <p:tags r:id="rId2"/>
            </p:custDataLst>
          </p:nvPr>
        </p:nvGraphicFramePr>
        <p:xfrm>
          <a:off x="6965315" y="2790190"/>
          <a:ext cx="5095240" cy="31089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21105"/>
                <a:gridCol w="1591945"/>
                <a:gridCol w="2282190"/>
              </a:tblGrid>
              <a:tr h="7677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排名</a:t>
                      </a:r>
                      <a:endParaRPr lang="zh-CN" altLang="en-US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国家</a:t>
                      </a:r>
                      <a:endParaRPr lang="zh-CN" altLang="en-US" sz="2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/>
                        <a:t>千人拥车量（辆）</a:t>
                      </a:r>
                      <a:endParaRPr lang="zh-CN" altLang="en-US" sz="2400"/>
                    </a:p>
                  </a:txBody>
                  <a:tcPr anchor="ctr" anchorCtr="0"/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 b="1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altLang="zh-CN" sz="24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>
                          <a:solidFill>
                            <a:srgbClr val="FF0000"/>
                          </a:solidFill>
                        </a:rPr>
                        <a:t>美国</a:t>
                      </a:r>
                      <a:endParaRPr lang="zh-CN" altLang="en-US" sz="24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 b="1">
                          <a:solidFill>
                            <a:srgbClr val="FF0000"/>
                          </a:solidFill>
                        </a:rPr>
                        <a:t>837</a:t>
                      </a:r>
                      <a:endParaRPr lang="en-US" altLang="zh-CN" sz="24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 b="1"/>
                        <a:t>2</a:t>
                      </a:r>
                      <a:endParaRPr lang="en-US" altLang="zh-CN" sz="24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/>
                        <a:t>澳大利亚</a:t>
                      </a:r>
                      <a:endParaRPr lang="zh-CN" altLang="en-US" sz="24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 b="1"/>
                        <a:t>747</a:t>
                      </a:r>
                      <a:endParaRPr lang="en-US" altLang="zh-CN" sz="2400" b="1"/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 b="1"/>
                        <a:t>3</a:t>
                      </a:r>
                      <a:endParaRPr lang="en-US" altLang="zh-CN" sz="24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/>
                        <a:t>意大利</a:t>
                      </a:r>
                      <a:endParaRPr lang="zh-CN" altLang="en-US" sz="24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 b="1"/>
                        <a:t>695</a:t>
                      </a:r>
                      <a:endParaRPr lang="en-US" altLang="zh-CN" sz="2400" b="1"/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 b="1"/>
                        <a:t>4</a:t>
                      </a:r>
                      <a:endParaRPr lang="en-US" altLang="zh-CN" sz="24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/>
                        <a:t>加拿大</a:t>
                      </a:r>
                      <a:endParaRPr lang="zh-CN" altLang="en-US" sz="24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 b="1"/>
                        <a:t>670</a:t>
                      </a:r>
                      <a:endParaRPr lang="en-US" altLang="zh-CN" sz="2400" b="1"/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 b="1"/>
                        <a:t>5</a:t>
                      </a:r>
                      <a:endParaRPr lang="en-US" altLang="zh-CN" sz="24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400" b="1"/>
                        <a:t>日本</a:t>
                      </a:r>
                      <a:endParaRPr lang="zh-CN" altLang="en-US" sz="24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 b="1"/>
                        <a:t>591</a:t>
                      </a:r>
                      <a:endParaRPr lang="en-US" altLang="zh-CN" sz="2400" b="1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2" name="图片 131"/>
          <p:cNvPicPr/>
          <p:nvPr/>
        </p:nvPicPr>
        <p:blipFill>
          <a:blip r:embed="rId3"/>
          <a:stretch>
            <a:fillRect/>
          </a:stretch>
        </p:blipFill>
        <p:spPr>
          <a:xfrm>
            <a:off x="9058910" y="-109855"/>
            <a:ext cx="3133090" cy="19119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" name="文本框 15"/>
          <p:cNvSpPr txBox="1"/>
          <p:nvPr/>
        </p:nvSpPr>
        <p:spPr>
          <a:xfrm>
            <a:off x="5373370" y="339090"/>
            <a:ext cx="2926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</a:rPr>
              <a:t>“</a:t>
            </a:r>
            <a:r>
              <a:rPr lang="zh-CN" altLang="en-US" sz="2400" b="1">
                <a:solidFill>
                  <a:srgbClr val="FF0000"/>
                </a:solidFill>
              </a:rPr>
              <a:t>汽车轮子上的国家</a:t>
            </a:r>
            <a:r>
              <a:rPr lang="en-US" altLang="zh-CN" sz="2400" b="1">
                <a:solidFill>
                  <a:srgbClr val="FF0000"/>
                </a:solidFill>
              </a:rPr>
              <a:t>”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  <p:bldP spid="1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0" y="277495"/>
            <a:ext cx="5659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 sz="2800" b="1"/>
              <a:t>美国的交通运输业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pic>
        <p:nvPicPr>
          <p:cNvPr id="131" name="图片 130"/>
          <p:cNvPicPr/>
          <p:nvPr/>
        </p:nvPicPr>
        <p:blipFill>
          <a:blip r:embed="rId1"/>
          <a:stretch>
            <a:fillRect/>
          </a:stretch>
        </p:blipFill>
        <p:spPr>
          <a:xfrm>
            <a:off x="104140" y="2117725"/>
            <a:ext cx="5886450" cy="3997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0" y="1013460"/>
            <a:ext cx="56026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/>
              <a:t>2019</a:t>
            </a:r>
            <a:r>
              <a:rPr lang="zh-CN" altLang="en-US" sz="2400" b="1"/>
              <a:t>年美国国家州际公路网络图</a:t>
            </a:r>
            <a:endParaRPr lang="zh-CN" altLang="en-US" sz="2400" b="1"/>
          </a:p>
        </p:txBody>
      </p:sp>
      <p:pic>
        <p:nvPicPr>
          <p:cNvPr id="133" name="图片 132"/>
          <p:cNvPicPr/>
          <p:nvPr/>
        </p:nvPicPr>
        <p:blipFill>
          <a:blip r:embed="rId2"/>
          <a:stretch>
            <a:fillRect/>
          </a:stretch>
        </p:blipFill>
        <p:spPr>
          <a:xfrm>
            <a:off x="6098540" y="2117725"/>
            <a:ext cx="5953760" cy="4003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6771005" y="1217295"/>
            <a:ext cx="46081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 b="1"/>
              <a:t>2019</a:t>
            </a:r>
            <a:r>
              <a:rPr lang="zh-CN" altLang="en-US" sz="2400" b="1"/>
              <a:t>年美国国内航空网络图</a:t>
            </a:r>
            <a:endParaRPr lang="zh-CN" altLang="en-US" sz="2400" b="1"/>
          </a:p>
        </p:txBody>
      </p:sp>
      <p:sp>
        <p:nvSpPr>
          <p:cNvPr id="5" name="文本框 4"/>
          <p:cNvSpPr txBox="1"/>
          <p:nvPr/>
        </p:nvSpPr>
        <p:spPr>
          <a:xfrm>
            <a:off x="546735" y="1565910"/>
            <a:ext cx="50018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世界上公路建设最完备的国家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IMG_1168(20211219-191401)"/>
          <p:cNvPicPr>
            <a:picLocks noChangeAspect="1"/>
          </p:cNvPicPr>
          <p:nvPr/>
        </p:nvPicPr>
        <p:blipFill>
          <a:blip r:embed="rId1">
            <a:lum contrast="24000"/>
          </a:blip>
          <a:stretch>
            <a:fillRect/>
          </a:stretch>
        </p:blipFill>
        <p:spPr>
          <a:xfrm>
            <a:off x="77470" y="372110"/>
            <a:ext cx="5837555" cy="6113780"/>
          </a:xfrm>
          <a:prstGeom prst="rect">
            <a:avLst/>
          </a:prstGeom>
        </p:spPr>
      </p:pic>
      <p:pic>
        <p:nvPicPr>
          <p:cNvPr id="135" name="图片 134"/>
          <p:cNvPicPr/>
          <p:nvPr/>
        </p:nvPicPr>
        <p:blipFill>
          <a:blip r:embed="rId2"/>
          <a:stretch>
            <a:fillRect/>
          </a:stretch>
        </p:blipFill>
        <p:spPr>
          <a:xfrm>
            <a:off x="6626225" y="2912110"/>
            <a:ext cx="5080000" cy="3352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6418580" y="481330"/>
            <a:ext cx="56026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2400" b="1">
                <a:solidFill>
                  <a:srgbClr val="FF0000"/>
                </a:solidFill>
              </a:rPr>
              <a:t>世界上能源消耗最多的国家</a:t>
            </a:r>
            <a:endParaRPr lang="zh-CN" sz="2400" b="1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64605" y="1654810"/>
            <a:ext cx="56026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2400" b="1">
                <a:solidFill>
                  <a:srgbClr val="FF0000"/>
                </a:solidFill>
              </a:rPr>
              <a:t>世界上温室气体排放最多的国家</a:t>
            </a:r>
            <a:endParaRPr lang="zh-CN" sz="2400" b="1">
              <a:solidFill>
                <a:srgbClr val="FF0000"/>
              </a:solidFill>
            </a:endParaRPr>
          </a:p>
        </p:txBody>
      </p:sp>
      <p:sp>
        <p:nvSpPr>
          <p:cNvPr id="9" name="下箭头 8"/>
          <p:cNvSpPr/>
          <p:nvPr/>
        </p:nvSpPr>
        <p:spPr>
          <a:xfrm>
            <a:off x="7542530" y="1067435"/>
            <a:ext cx="610870" cy="523240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  <p:sp>
        <p:nvSpPr>
          <p:cNvPr id="10" name="下箭头 9"/>
          <p:cNvSpPr/>
          <p:nvPr/>
        </p:nvSpPr>
        <p:spPr>
          <a:xfrm>
            <a:off x="10006330" y="1067435"/>
            <a:ext cx="610870" cy="523240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2400"/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9" grpId="0" animBg="1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5250180" y="314325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3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本章小结</a:t>
            </a:r>
            <a:endParaRPr lang="zh-CN" sz="32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897890"/>
            <a:ext cx="4653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  <a:t>一：国家概况与自然环境</a:t>
            </a:r>
            <a:endParaRPr lang="zh-CN" altLang="en-US" sz="32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82115" y="1642745"/>
            <a:ext cx="1808480" cy="5835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3200" b="1"/>
              <a:t>国家概况</a:t>
            </a:r>
            <a:endParaRPr lang="zh-CN" altLang="en-US" sz="3200" b="1"/>
          </a:p>
        </p:txBody>
      </p:sp>
      <p:sp>
        <p:nvSpPr>
          <p:cNvPr id="9" name="文本框 8"/>
          <p:cNvSpPr txBox="1"/>
          <p:nvPr/>
        </p:nvSpPr>
        <p:spPr>
          <a:xfrm>
            <a:off x="607060" y="2448560"/>
            <a:ext cx="3958590" cy="19380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25000"/>
              </a:lnSpc>
            </a:pPr>
            <a:r>
              <a:rPr lang="zh-CN" altLang="en-US" sz="2400" b="1"/>
              <a:t>领土组成：</a:t>
            </a:r>
            <a:endParaRPr lang="zh-CN" altLang="en-US" sz="2400" b="1"/>
          </a:p>
          <a:p>
            <a:pPr fontAlgn="auto">
              <a:lnSpc>
                <a:spcPct val="125000"/>
              </a:lnSpc>
            </a:pPr>
            <a:r>
              <a:rPr lang="en-US" altLang="zh-CN" sz="2400"/>
              <a:t>1</a:t>
            </a:r>
            <a:r>
              <a:rPr lang="zh-CN" altLang="en-US" sz="2400"/>
              <a:t>个特区（哥伦比亚特区）</a:t>
            </a:r>
            <a:r>
              <a:rPr lang="en-US" altLang="zh-CN" sz="2400"/>
              <a:t>+50</a:t>
            </a:r>
            <a:r>
              <a:rPr lang="zh-CN" altLang="en-US" sz="2400"/>
              <a:t>个州（本土</a:t>
            </a:r>
            <a:r>
              <a:rPr lang="en-US" altLang="zh-CN" sz="2400"/>
              <a:t>48</a:t>
            </a:r>
            <a:r>
              <a:rPr lang="zh-CN" altLang="en-US" sz="2400"/>
              <a:t>个</a:t>
            </a:r>
            <a:r>
              <a:rPr lang="en-US" altLang="zh-CN" sz="2400"/>
              <a:t>+2</a:t>
            </a:r>
            <a:r>
              <a:rPr lang="zh-CN" altLang="en-US" sz="2400"/>
              <a:t>个海外州：夏威夷与阿拉斯加）</a:t>
            </a:r>
            <a:endParaRPr lang="zh-CN" altLang="en-US" sz="2400"/>
          </a:p>
        </p:txBody>
      </p:sp>
      <p:sp>
        <p:nvSpPr>
          <p:cNvPr id="10" name="文本框 9"/>
          <p:cNvSpPr txBox="1"/>
          <p:nvPr/>
        </p:nvSpPr>
        <p:spPr>
          <a:xfrm>
            <a:off x="607060" y="4608830"/>
            <a:ext cx="3958590" cy="19380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25000"/>
              </a:lnSpc>
            </a:pPr>
            <a:r>
              <a:rPr lang="zh-CN" altLang="en-US" sz="2400" b="1"/>
              <a:t>人口：</a:t>
            </a:r>
            <a:endParaRPr lang="zh-CN" altLang="en-US" sz="2400" b="1"/>
          </a:p>
          <a:p>
            <a:pPr marL="342900" indent="-342900" fontAlgn="auto">
              <a:lnSpc>
                <a:spcPct val="125000"/>
              </a:lnSpc>
              <a:buFont typeface="Wingdings" panose="05000000000000000000" charset="0"/>
              <a:buChar char="l"/>
            </a:pPr>
            <a:r>
              <a:rPr lang="zh-CN" sz="2400"/>
              <a:t>世界人口第三大国</a:t>
            </a:r>
            <a:endParaRPr lang="zh-CN" sz="2400"/>
          </a:p>
          <a:p>
            <a:pPr marL="342900" indent="-342900" fontAlgn="auto">
              <a:lnSpc>
                <a:spcPct val="125000"/>
              </a:lnSpc>
              <a:buFont typeface="Wingdings" panose="05000000000000000000" charset="0"/>
              <a:buChar char="l"/>
            </a:pPr>
            <a:r>
              <a:rPr lang="zh-CN" sz="2400"/>
              <a:t>移民国家（民族大熔炉），以白种人为主。</a:t>
            </a:r>
            <a:endParaRPr lang="zh-CN" sz="2400"/>
          </a:p>
        </p:txBody>
      </p:sp>
      <p:sp>
        <p:nvSpPr>
          <p:cNvPr id="11" name="文本框 10"/>
          <p:cNvSpPr txBox="1"/>
          <p:nvPr/>
        </p:nvSpPr>
        <p:spPr>
          <a:xfrm>
            <a:off x="8061960" y="1642745"/>
            <a:ext cx="1808480" cy="5835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3200" b="1"/>
              <a:t>自然环境</a:t>
            </a:r>
            <a:endParaRPr lang="zh-CN" altLang="en-US" sz="3200" b="1"/>
          </a:p>
        </p:txBody>
      </p:sp>
      <p:sp>
        <p:nvSpPr>
          <p:cNvPr id="12" name="文本框 11"/>
          <p:cNvSpPr txBox="1"/>
          <p:nvPr/>
        </p:nvSpPr>
        <p:spPr>
          <a:xfrm>
            <a:off x="6447155" y="2448560"/>
            <a:ext cx="5057140" cy="55308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25000"/>
              </a:lnSpc>
            </a:pPr>
            <a:r>
              <a:rPr lang="zh-CN" altLang="en-US" sz="2400" b="1"/>
              <a:t>地形：</a:t>
            </a:r>
            <a:r>
              <a:rPr lang="zh-CN" altLang="en-US" sz="2400"/>
              <a:t>南北三大纵列带，平原占</a:t>
            </a:r>
            <a:r>
              <a:rPr lang="en-US" altLang="zh-CN" sz="2400"/>
              <a:t>1/2</a:t>
            </a:r>
            <a:endParaRPr lang="zh-CN" altLang="en-US" sz="2400"/>
          </a:p>
        </p:txBody>
      </p:sp>
      <p:sp>
        <p:nvSpPr>
          <p:cNvPr id="13" name="文本框 12"/>
          <p:cNvSpPr txBox="1"/>
          <p:nvPr/>
        </p:nvSpPr>
        <p:spPr>
          <a:xfrm>
            <a:off x="5330825" y="3177540"/>
            <a:ext cx="6861810" cy="55308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25000"/>
              </a:lnSpc>
            </a:pPr>
            <a:r>
              <a:rPr lang="zh-CN" altLang="en-US" sz="2400" b="1"/>
              <a:t>气候：</a:t>
            </a:r>
            <a:r>
              <a:rPr lang="zh-CN" sz="2400"/>
              <a:t>多样性，以温带气候为主，水热条件良好。</a:t>
            </a:r>
            <a:endParaRPr lang="zh-CN" sz="2400"/>
          </a:p>
        </p:txBody>
      </p:sp>
      <p:sp>
        <p:nvSpPr>
          <p:cNvPr id="14" name="文本框 13"/>
          <p:cNvSpPr txBox="1"/>
          <p:nvPr/>
        </p:nvSpPr>
        <p:spPr>
          <a:xfrm>
            <a:off x="6437630" y="3862070"/>
            <a:ext cx="5057140" cy="19380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25000"/>
              </a:lnSpc>
            </a:pPr>
            <a:r>
              <a:rPr lang="zh-CN" altLang="en-US" sz="2400" b="1"/>
              <a:t>水文：</a:t>
            </a:r>
            <a:r>
              <a:rPr lang="zh-CN" altLang="en-US" sz="2400"/>
              <a:t>河湖众多，水资源丰富</a:t>
            </a:r>
            <a:endParaRPr lang="zh-CN" altLang="en-US" sz="2400"/>
          </a:p>
          <a:p>
            <a:pPr marL="342900" indent="-342900" fontAlgn="auto">
              <a:lnSpc>
                <a:spcPct val="125000"/>
              </a:lnSpc>
              <a:buFont typeface="Wingdings" panose="05000000000000000000" charset="0"/>
              <a:buChar char="l"/>
            </a:pPr>
            <a:r>
              <a:rPr lang="zh-CN" altLang="en-US" sz="2400"/>
              <a:t>世界第四长河</a:t>
            </a:r>
            <a:r>
              <a:rPr lang="en-US" altLang="zh-CN" sz="2400"/>
              <a:t>——</a:t>
            </a:r>
            <a:r>
              <a:rPr lang="zh-CN" altLang="en-US" sz="2400"/>
              <a:t>密西西比河</a:t>
            </a:r>
            <a:endParaRPr lang="zh-CN" altLang="en-US" sz="2400"/>
          </a:p>
          <a:p>
            <a:pPr marL="342900" indent="-342900" fontAlgn="auto">
              <a:lnSpc>
                <a:spcPct val="125000"/>
              </a:lnSpc>
              <a:buFont typeface="Wingdings" panose="05000000000000000000" charset="0"/>
              <a:buChar char="l"/>
            </a:pPr>
            <a:r>
              <a:rPr lang="zh-CN" altLang="en-US" sz="2400"/>
              <a:t>世界最大淡水湖群</a:t>
            </a:r>
            <a:r>
              <a:rPr lang="en-US" altLang="zh-CN" sz="2400"/>
              <a:t>——</a:t>
            </a:r>
            <a:r>
              <a:rPr lang="zh-CN" altLang="en-US" sz="2400"/>
              <a:t>五大湖</a:t>
            </a:r>
            <a:endParaRPr lang="zh-CN" altLang="en-US" sz="2400"/>
          </a:p>
          <a:p>
            <a:pPr marL="342900" indent="-342900" fontAlgn="auto">
              <a:lnSpc>
                <a:spcPct val="125000"/>
              </a:lnSpc>
              <a:buFont typeface="Wingdings" panose="05000000000000000000" charset="0"/>
              <a:buChar char="l"/>
            </a:pPr>
            <a:r>
              <a:rPr lang="zh-CN" altLang="en-US" sz="2400"/>
              <a:t>世界最大淡水湖</a:t>
            </a:r>
            <a:r>
              <a:rPr lang="en-US" altLang="zh-CN" sz="2400"/>
              <a:t>——</a:t>
            </a:r>
            <a:r>
              <a:rPr lang="zh-CN" altLang="en-US" sz="2400"/>
              <a:t>苏必利尔湖</a:t>
            </a:r>
            <a:endParaRPr lang="zh-CN" altLang="en-US" sz="2400"/>
          </a:p>
        </p:txBody>
      </p:sp>
      <p:sp>
        <p:nvSpPr>
          <p:cNvPr id="15" name="文本框 14"/>
          <p:cNvSpPr txBox="1"/>
          <p:nvPr/>
        </p:nvSpPr>
        <p:spPr>
          <a:xfrm>
            <a:off x="6104890" y="5931535"/>
            <a:ext cx="5946140" cy="55308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25000"/>
              </a:lnSpc>
            </a:pPr>
            <a:r>
              <a:rPr lang="zh-CN" altLang="en-US" sz="2400" b="1"/>
              <a:t>自然资源：</a:t>
            </a:r>
            <a:r>
              <a:rPr lang="zh-CN" sz="2400"/>
              <a:t>森林面积广大，矿产资源丰富</a:t>
            </a:r>
            <a:r>
              <a:rPr lang="zh-CN" sz="2400"/>
              <a:t>。</a:t>
            </a:r>
            <a:endParaRPr lang="zh-CN" sz="2400"/>
          </a:p>
        </p:txBody>
      </p:sp>
    </p:spTree>
    <p:custDataLst>
      <p:tags r:id="rId1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0" y="278765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</a:rPr>
              <a:t>二：人文经济</a:t>
            </a:r>
            <a:endParaRPr lang="zh-CN" altLang="en-US" sz="32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54785" y="975360"/>
            <a:ext cx="995680" cy="5835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3200" b="1"/>
              <a:t>农业</a:t>
            </a:r>
            <a:endParaRPr lang="zh-CN" altLang="en-US" sz="3200" b="1"/>
          </a:p>
        </p:txBody>
      </p:sp>
      <p:sp>
        <p:nvSpPr>
          <p:cNvPr id="9" name="文本框 8"/>
          <p:cNvSpPr txBox="1"/>
          <p:nvPr/>
        </p:nvSpPr>
        <p:spPr>
          <a:xfrm>
            <a:off x="0" y="1671955"/>
            <a:ext cx="3983990" cy="50774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/>
              <a:t>特点：</a:t>
            </a:r>
            <a:endParaRPr lang="zh-CN" altLang="en-US" sz="2400" b="1"/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/>
              <a:t>现代化水平高</a:t>
            </a:r>
            <a:endParaRPr lang="zh-CN" altLang="en-US" sz="2400"/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/>
              <a:t>地区分工明显的农业地带</a:t>
            </a:r>
            <a:endParaRPr lang="zh-CN" altLang="en-US" sz="2400"/>
          </a:p>
          <a:p>
            <a:pPr marL="342900" indent="-342900" fontAlgn="auto">
              <a:lnSpc>
                <a:spcPct val="150000"/>
              </a:lnSpc>
            </a:pPr>
            <a:r>
              <a:rPr lang="zh-CN" altLang="en-US" sz="2400" b="1"/>
              <a:t>地位：</a:t>
            </a:r>
            <a:endParaRPr lang="zh-CN" altLang="en-US" sz="2400" b="1"/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/>
              <a:t>世界耕地面积第二大国</a:t>
            </a:r>
            <a:endParaRPr lang="zh-CN" altLang="en-US" sz="2400"/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/>
              <a:t>世界最大农产品出口国（小麦、玉米、大豆、棉花）</a:t>
            </a:r>
            <a:endParaRPr lang="zh-CN" altLang="en-US" sz="2400"/>
          </a:p>
          <a:p>
            <a:pPr indent="0" algn="ctr" fontAlgn="auto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400" i="1"/>
              <a:t>热带农作物需大量进口</a:t>
            </a:r>
            <a:endParaRPr lang="zh-CN" altLang="en-US" sz="2400" i="1"/>
          </a:p>
        </p:txBody>
      </p:sp>
      <p:sp>
        <p:nvSpPr>
          <p:cNvPr id="3" name="文本框 2"/>
          <p:cNvSpPr txBox="1"/>
          <p:nvPr/>
        </p:nvSpPr>
        <p:spPr>
          <a:xfrm>
            <a:off x="5872480" y="339090"/>
            <a:ext cx="995680" cy="5835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3200" b="1"/>
              <a:t>工业</a:t>
            </a:r>
            <a:endParaRPr lang="zh-CN" altLang="en-US" sz="3200" b="1"/>
          </a:p>
        </p:txBody>
      </p:sp>
      <p:sp>
        <p:nvSpPr>
          <p:cNvPr id="5" name="文本框 4"/>
          <p:cNvSpPr txBox="1"/>
          <p:nvPr/>
        </p:nvSpPr>
        <p:spPr>
          <a:xfrm>
            <a:off x="4112895" y="1202055"/>
            <a:ext cx="4515485" cy="45231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/>
              <a:t>特点：</a:t>
            </a:r>
            <a:endParaRPr lang="zh-CN" altLang="en-US" sz="2400" b="1"/>
          </a:p>
          <a:p>
            <a:pPr fontAlgn="auto">
              <a:lnSpc>
                <a:spcPct val="150000"/>
              </a:lnSpc>
            </a:pPr>
            <a:r>
              <a:rPr lang="zh-CN" altLang="en-US" sz="2400"/>
              <a:t>分工明确（东北部：传统工业；南部：石油、宇航；西部：航空航天、电子、信息</a:t>
            </a:r>
            <a:r>
              <a:rPr lang="en-US" altLang="zh-CN" sz="2400"/>
              <a:t>——“</a:t>
            </a:r>
            <a:r>
              <a:rPr lang="zh-CN" altLang="en-US" sz="2400"/>
              <a:t>硅谷</a:t>
            </a:r>
            <a:r>
              <a:rPr lang="en-US" altLang="zh-CN" sz="2400"/>
              <a:t>”</a:t>
            </a:r>
            <a:r>
              <a:rPr lang="zh-CN" altLang="en-US" sz="2400"/>
              <a:t>）</a:t>
            </a:r>
            <a:endParaRPr lang="zh-CN" altLang="en-US" sz="2400"/>
          </a:p>
          <a:p>
            <a:pPr marL="342900" indent="-342900" fontAlgn="auto">
              <a:lnSpc>
                <a:spcPct val="150000"/>
              </a:lnSpc>
            </a:pPr>
            <a:r>
              <a:rPr lang="zh-CN" altLang="en-US" sz="2400" b="1"/>
              <a:t>地位：</a:t>
            </a:r>
            <a:endParaRPr lang="zh-CN" altLang="en-US" sz="2400" b="1"/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/>
              <a:t>世界最大、最发达的工业国家</a:t>
            </a:r>
            <a:endParaRPr lang="zh-CN" altLang="en-US" sz="2400"/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/>
              <a:t>世界最大的矿业生产国</a:t>
            </a:r>
            <a:endParaRPr lang="zh-CN" altLang="en-US" sz="2400"/>
          </a:p>
          <a:p>
            <a:pPr marL="342900" indent="-342900" fontAlgn="auto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400"/>
              <a:t>世界能源消费最多的国家</a:t>
            </a:r>
            <a:endParaRPr lang="zh-CN" altLang="en-US" sz="2400"/>
          </a:p>
        </p:txBody>
      </p:sp>
      <p:sp>
        <p:nvSpPr>
          <p:cNvPr id="8" name="文本框 7"/>
          <p:cNvSpPr txBox="1"/>
          <p:nvPr/>
        </p:nvSpPr>
        <p:spPr>
          <a:xfrm>
            <a:off x="9227820" y="5448300"/>
            <a:ext cx="1402080" cy="5835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3200" b="1"/>
              <a:t>服务业</a:t>
            </a:r>
            <a:endParaRPr lang="zh-CN" altLang="en-US" sz="3200" b="1"/>
          </a:p>
        </p:txBody>
      </p:sp>
      <p:sp>
        <p:nvSpPr>
          <p:cNvPr id="16" name="文本框 15"/>
          <p:cNvSpPr txBox="1"/>
          <p:nvPr/>
        </p:nvSpPr>
        <p:spPr>
          <a:xfrm>
            <a:off x="4834890" y="6101715"/>
            <a:ext cx="7357110" cy="6451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400"/>
              <a:t>“</a:t>
            </a:r>
            <a:r>
              <a:rPr lang="zh-CN" altLang="en-US" sz="2400"/>
              <a:t>汽车轮子上的国家</a:t>
            </a:r>
            <a:r>
              <a:rPr lang="en-US" altLang="zh-CN" sz="2400"/>
              <a:t>”—</a:t>
            </a:r>
            <a:r>
              <a:rPr lang="zh-CN" altLang="en-US" sz="2400"/>
              <a:t>世界上公路建设最完整的国家。</a:t>
            </a:r>
            <a:endParaRPr lang="zh-CN" altLang="en-US" sz="2400"/>
          </a:p>
        </p:txBody>
      </p:sp>
      <p:sp>
        <p:nvSpPr>
          <p:cNvPr id="17" name="文本框 16"/>
          <p:cNvSpPr txBox="1"/>
          <p:nvPr/>
        </p:nvSpPr>
        <p:spPr>
          <a:xfrm>
            <a:off x="9668510" y="391795"/>
            <a:ext cx="1808480" cy="5835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3200" b="1"/>
              <a:t>重要城市</a:t>
            </a:r>
            <a:endParaRPr lang="zh-CN" altLang="en-US" sz="3200" b="1"/>
          </a:p>
        </p:txBody>
      </p:sp>
      <p:sp>
        <p:nvSpPr>
          <p:cNvPr id="18" name="文本框 17"/>
          <p:cNvSpPr txBox="1"/>
          <p:nvPr/>
        </p:nvSpPr>
        <p:spPr>
          <a:xfrm>
            <a:off x="8809990" y="1202055"/>
            <a:ext cx="3277235" cy="34150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400" b="1"/>
              <a:t>西部：</a:t>
            </a:r>
            <a:r>
              <a:rPr lang="zh-CN" sz="2400"/>
              <a:t>洛杉矶（文化、教育中心）</a:t>
            </a:r>
            <a:endParaRPr lang="zh-CN" sz="2400"/>
          </a:p>
          <a:p>
            <a:pPr fontAlgn="auto">
              <a:lnSpc>
                <a:spcPct val="150000"/>
              </a:lnSpc>
            </a:pPr>
            <a:r>
              <a:rPr lang="zh-CN" sz="2400" b="1"/>
              <a:t>东部：</a:t>
            </a:r>
            <a:r>
              <a:rPr lang="zh-CN" sz="2400"/>
              <a:t>华盛顿（首都）、芝加哥（最大交通中心）、纽约（经济中心、最大港口、最大城市）</a:t>
            </a:r>
            <a:endParaRPr lang="zh-CN" sz="2400"/>
          </a:p>
        </p:txBody>
      </p:sp>
    </p:spTree>
    <p:custDataLst>
      <p:tags r:id="rId1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1120140" y="2235835"/>
            <a:ext cx="1097280" cy="3046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200000"/>
              </a:lnSpc>
            </a:pPr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</a:rPr>
              <a:t>休斯顿</a:t>
            </a:r>
            <a:endParaRPr lang="zh-CN" sz="2400" b="1">
              <a:latin typeface="微软雅黑" panose="020B0503020204020204" charset="-122"/>
              <a:ea typeface="微软雅黑" panose="020B0503020204020204" charset="-122"/>
              <a:cs typeface="华文楷体" panose="02010600040101010101" charset="-122"/>
            </a:endParaRPr>
          </a:p>
          <a:p>
            <a:pPr fontAlgn="auto">
              <a:lnSpc>
                <a:spcPct val="200000"/>
              </a:lnSpc>
            </a:pPr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</a:rPr>
              <a:t>西雅图</a:t>
            </a:r>
            <a:endParaRPr lang="zh-CN" sz="2400" b="1">
              <a:latin typeface="微软雅黑" panose="020B0503020204020204" charset="-122"/>
              <a:ea typeface="微软雅黑" panose="020B0503020204020204" charset="-122"/>
              <a:cs typeface="华文楷体" panose="02010600040101010101" charset="-122"/>
            </a:endParaRPr>
          </a:p>
          <a:p>
            <a:pPr fontAlgn="auto">
              <a:lnSpc>
                <a:spcPct val="200000"/>
              </a:lnSpc>
            </a:pPr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</a:rPr>
              <a:t>芝加哥</a:t>
            </a:r>
            <a:endParaRPr lang="zh-CN" sz="2400" b="1">
              <a:latin typeface="微软雅黑" panose="020B0503020204020204" charset="-122"/>
              <a:ea typeface="微软雅黑" panose="020B0503020204020204" charset="-122"/>
              <a:cs typeface="华文楷体" panose="02010600040101010101" charset="-122"/>
            </a:endParaRPr>
          </a:p>
          <a:p>
            <a:pPr fontAlgn="auto">
              <a:lnSpc>
                <a:spcPct val="200000"/>
              </a:lnSpc>
            </a:pPr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</a:rPr>
              <a:t>底特律</a:t>
            </a:r>
            <a:endParaRPr lang="zh-CN" sz="2400" b="1">
              <a:latin typeface="微软雅黑" panose="020B0503020204020204" charset="-122"/>
              <a:ea typeface="微软雅黑" panose="020B0503020204020204" charset="-122"/>
              <a:cs typeface="华文楷体" panose="0201060004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120140" y="1337310"/>
            <a:ext cx="7498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华文楷体" panose="02010600040101010101" charset="-122"/>
              </a:rPr>
              <a:t>配对题，并在括号中填出各篮球队所属城市的工业部门</a:t>
            </a:r>
            <a:endParaRPr lang="zh-CN" sz="2400" b="1">
              <a:latin typeface="微软雅黑" panose="020B0503020204020204" charset="-122"/>
              <a:ea typeface="微软雅黑" panose="020B0503020204020204" charset="-122"/>
              <a:cs typeface="华文楷体" panose="0201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61243" y="2235835"/>
            <a:ext cx="2316480" cy="3046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 fontAlgn="auto">
              <a:lnSpc>
                <a:spcPct val="200000"/>
              </a:lnSpc>
            </a:pPr>
            <a:r>
              <a:rPr lang="zh-CN" sz="2400" b="1"/>
              <a:t>公牛队</a:t>
            </a:r>
            <a:endParaRPr lang="zh-CN" sz="2400" b="1"/>
          </a:p>
          <a:p>
            <a:pPr algn="ctr" fontAlgn="auto">
              <a:lnSpc>
                <a:spcPct val="200000"/>
              </a:lnSpc>
            </a:pPr>
            <a:r>
              <a:rPr lang="zh-CN" sz="2400" b="1"/>
              <a:t>火箭队</a:t>
            </a:r>
            <a:endParaRPr lang="zh-CN" sz="2400" b="1"/>
          </a:p>
          <a:p>
            <a:pPr algn="ctr" fontAlgn="auto">
              <a:lnSpc>
                <a:spcPct val="200000"/>
              </a:lnSpc>
            </a:pPr>
            <a:r>
              <a:rPr lang="zh-CN" sz="2400" b="1"/>
              <a:t>活塞队</a:t>
            </a:r>
            <a:endParaRPr lang="zh-CN" sz="2400" b="1"/>
          </a:p>
          <a:p>
            <a:pPr algn="ctr" fontAlgn="auto">
              <a:lnSpc>
                <a:spcPct val="200000"/>
              </a:lnSpc>
            </a:pPr>
            <a:r>
              <a:rPr lang="zh-CN" sz="2400" b="1"/>
              <a:t>超音速队（原）</a:t>
            </a:r>
            <a:endParaRPr lang="zh-CN" sz="2400" b="1"/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2298700" y="2800350"/>
            <a:ext cx="3194685" cy="14116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874510" y="2505710"/>
            <a:ext cx="4883150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钢铁、汽车制造、电子电器、化学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2266315" y="2827020"/>
            <a:ext cx="3169920" cy="81089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6874510" y="3289935"/>
            <a:ext cx="2355850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石油加工、航天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874510" y="3992245"/>
            <a:ext cx="3000375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机械制造、汽车制造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2275205" y="4187190"/>
            <a:ext cx="3166110" cy="7677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7074535" y="4694555"/>
            <a:ext cx="1440815" cy="460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spAutoFit/>
          </a:bodyPr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飞机制造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217420" y="3428365"/>
            <a:ext cx="2604135" cy="16484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78740" y="304800"/>
            <a:ext cx="34499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练习册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P27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第五大题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17" grpId="0" animBg="1"/>
      <p:bldP spid="1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6" name="表格 5"/>
          <p:cNvGraphicFramePr/>
          <p:nvPr/>
        </p:nvGraphicFramePr>
        <p:xfrm>
          <a:off x="6729730" y="984885"/>
          <a:ext cx="5040190" cy="50419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04000"/>
                <a:gridCol w="504000"/>
                <a:gridCol w="504000"/>
                <a:gridCol w="504000"/>
                <a:gridCol w="504000"/>
                <a:gridCol w="504000"/>
                <a:gridCol w="504000"/>
                <a:gridCol w="504000"/>
                <a:gridCol w="504000"/>
                <a:gridCol w="504190"/>
              </a:tblGrid>
              <a:tr h="50419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240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表格 7"/>
          <p:cNvGraphicFramePr/>
          <p:nvPr/>
        </p:nvGraphicFramePr>
        <p:xfrm>
          <a:off x="11256645" y="480695"/>
          <a:ext cx="513080" cy="252031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13080"/>
              </a:tblGrid>
              <a:tr h="50400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2400"/>
                    </a:p>
                  </a:txBody>
                  <a:tcPr/>
                </a:tc>
              </a:tr>
              <a:tr h="50400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2400"/>
                    </a:p>
                  </a:txBody>
                  <a:tcPr/>
                </a:tc>
              </a:tr>
              <a:tr h="50400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2400"/>
                    </a:p>
                  </a:txBody>
                  <a:tcPr/>
                </a:tc>
              </a:tr>
              <a:tr h="50400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2400"/>
                    </a:p>
                  </a:txBody>
                  <a:tcPr/>
                </a:tc>
              </a:tr>
              <a:tr h="50400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240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表格 8"/>
          <p:cNvGraphicFramePr/>
          <p:nvPr/>
        </p:nvGraphicFramePr>
        <p:xfrm>
          <a:off x="7226935" y="984885"/>
          <a:ext cx="504190" cy="201612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04190"/>
              </a:tblGrid>
              <a:tr h="50400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2400"/>
                    </a:p>
                  </a:txBody>
                  <a:tcPr/>
                </a:tc>
              </a:tr>
              <a:tr h="50400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2400"/>
                    </a:p>
                  </a:txBody>
                  <a:tcPr/>
                </a:tc>
              </a:tr>
              <a:tr h="50400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2400"/>
                    </a:p>
                  </a:txBody>
                  <a:tcPr/>
                </a:tc>
              </a:tr>
              <a:tr h="50400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240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表格 10"/>
          <p:cNvGraphicFramePr/>
          <p:nvPr/>
        </p:nvGraphicFramePr>
        <p:xfrm>
          <a:off x="6729730" y="2496820"/>
          <a:ext cx="8533765" cy="504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04000"/>
                <a:gridCol w="504000"/>
                <a:gridCol w="504000"/>
                <a:gridCol w="504000"/>
                <a:gridCol w="504000"/>
              </a:tblGrid>
              <a:tr h="50400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240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表格 14"/>
          <p:cNvGraphicFramePr/>
          <p:nvPr/>
        </p:nvGraphicFramePr>
        <p:xfrm>
          <a:off x="8745855" y="1993265"/>
          <a:ext cx="504190" cy="252031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04190"/>
              </a:tblGrid>
              <a:tr h="50400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2400"/>
                    </a:p>
                  </a:txBody>
                  <a:tcPr/>
                </a:tc>
              </a:tr>
              <a:tr h="50400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2400"/>
                    </a:p>
                  </a:txBody>
                  <a:tcPr/>
                </a:tc>
              </a:tr>
              <a:tr h="50400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2400"/>
                    </a:p>
                  </a:txBody>
                  <a:tcPr/>
                </a:tc>
              </a:tr>
              <a:tr h="50400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2400"/>
                    </a:p>
                  </a:txBody>
                  <a:tcPr/>
                </a:tc>
              </a:tr>
              <a:tr h="50400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240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表格 15"/>
          <p:cNvGraphicFramePr/>
          <p:nvPr/>
        </p:nvGraphicFramePr>
        <p:xfrm>
          <a:off x="6732905" y="2496820"/>
          <a:ext cx="8533765" cy="3528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04000"/>
              </a:tblGrid>
              <a:tr h="50400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2400"/>
                    </a:p>
                  </a:txBody>
                  <a:tcPr/>
                </a:tc>
              </a:tr>
              <a:tr h="50400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2400"/>
                    </a:p>
                  </a:txBody>
                  <a:tcPr/>
                </a:tc>
              </a:tr>
              <a:tr h="50400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2400"/>
                    </a:p>
                  </a:txBody>
                  <a:tcPr/>
                </a:tc>
              </a:tr>
              <a:tr h="50400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2400"/>
                    </a:p>
                  </a:txBody>
                  <a:tcPr/>
                </a:tc>
              </a:tr>
              <a:tr h="50400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2400"/>
                    </a:p>
                  </a:txBody>
                  <a:tcPr/>
                </a:tc>
              </a:tr>
              <a:tr h="50400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2400"/>
                    </a:p>
                  </a:txBody>
                  <a:tcPr/>
                </a:tc>
              </a:tr>
              <a:tr h="50400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240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7" name="表格 16"/>
          <p:cNvGraphicFramePr/>
          <p:nvPr/>
        </p:nvGraphicFramePr>
        <p:xfrm>
          <a:off x="8248015" y="4008755"/>
          <a:ext cx="8533765" cy="5040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504000"/>
                <a:gridCol w="504000"/>
                <a:gridCol w="504000"/>
                <a:gridCol w="504000"/>
                <a:gridCol w="504000"/>
                <a:gridCol w="504000"/>
              </a:tblGrid>
              <a:tr h="504000">
                <a:tc>
                  <a:txBody>
                    <a:bodyPr/>
                    <a:p>
                      <a:pPr>
                        <a:buNone/>
                      </a:pP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24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7237095" y="925830"/>
            <a:ext cx="4121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A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242810" y="2457450"/>
            <a:ext cx="4121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A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748780" y="2457450"/>
            <a:ext cx="3879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C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761730" y="2456815"/>
            <a:ext cx="4324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O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270490" y="925830"/>
            <a:ext cx="3733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T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1256645" y="945515"/>
            <a:ext cx="4413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N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1296015" y="2417445"/>
            <a:ext cx="4121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A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732905" y="3988435"/>
            <a:ext cx="3879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C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745855" y="3975735"/>
            <a:ext cx="4324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O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0264775" y="3968750"/>
            <a:ext cx="4324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</a:rPr>
              <a:t>O</a:t>
            </a:r>
            <a:endParaRPr lang="en-US" altLang="zh-CN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8740" y="839470"/>
            <a:ext cx="454723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横向：</a:t>
            </a:r>
            <a:endParaRPr lang="zh-CN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美国首都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非洲最大大陆城市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格林尼治天文台原址所在城市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55575" y="3146425"/>
            <a:ext cx="380682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纵向：</a:t>
            </a:r>
            <a:endParaRPr lang="zh-CN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①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美国最大铁路枢纽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②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世界上面积最大的大洲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③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日本最大城市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④</a:t>
            </a:r>
            <a:r>
              <a:rPr lang="en-US" altLang="zh-CN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世界人口第二大国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024880" y="925830"/>
            <a:ext cx="3524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/>
              <a:t>1</a:t>
            </a:r>
            <a:endParaRPr lang="en-US" altLang="zh-CN" sz="2400" b="1"/>
          </a:p>
        </p:txBody>
      </p:sp>
      <p:sp>
        <p:nvSpPr>
          <p:cNvPr id="32" name="文本框 31"/>
          <p:cNvSpPr txBox="1"/>
          <p:nvPr/>
        </p:nvSpPr>
        <p:spPr>
          <a:xfrm>
            <a:off x="6024880" y="2457450"/>
            <a:ext cx="3524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/>
              <a:t>2</a:t>
            </a:r>
            <a:endParaRPr lang="en-US" altLang="zh-CN" sz="2400" b="1"/>
          </a:p>
        </p:txBody>
      </p:sp>
      <p:sp>
        <p:nvSpPr>
          <p:cNvPr id="33" name="文本框 32"/>
          <p:cNvSpPr txBox="1"/>
          <p:nvPr/>
        </p:nvSpPr>
        <p:spPr>
          <a:xfrm>
            <a:off x="7777480" y="4008755"/>
            <a:ext cx="3524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/>
              <a:t>3</a:t>
            </a:r>
            <a:endParaRPr lang="en-US" altLang="zh-CN" sz="2400" b="1"/>
          </a:p>
        </p:txBody>
      </p:sp>
      <p:sp>
        <p:nvSpPr>
          <p:cNvPr id="34" name="文本框 33"/>
          <p:cNvSpPr txBox="1"/>
          <p:nvPr/>
        </p:nvSpPr>
        <p:spPr>
          <a:xfrm>
            <a:off x="6698615" y="1895475"/>
            <a:ext cx="487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/>
              <a:t>①</a:t>
            </a:r>
            <a:endParaRPr lang="zh-CN" altLang="en-US" sz="2400" b="1"/>
          </a:p>
        </p:txBody>
      </p:sp>
      <p:sp>
        <p:nvSpPr>
          <p:cNvPr id="35" name="文本框 34"/>
          <p:cNvSpPr txBox="1"/>
          <p:nvPr/>
        </p:nvSpPr>
        <p:spPr>
          <a:xfrm>
            <a:off x="7209790" y="480695"/>
            <a:ext cx="487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/>
              <a:t>②</a:t>
            </a:r>
            <a:endParaRPr lang="zh-CN" altLang="en-US" sz="2400" b="1"/>
          </a:p>
        </p:txBody>
      </p:sp>
      <p:sp>
        <p:nvSpPr>
          <p:cNvPr id="36" name="文本框 35"/>
          <p:cNvSpPr txBox="1"/>
          <p:nvPr/>
        </p:nvSpPr>
        <p:spPr>
          <a:xfrm>
            <a:off x="8752840" y="1489075"/>
            <a:ext cx="487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/>
              <a:t>③</a:t>
            </a:r>
            <a:endParaRPr lang="zh-CN" altLang="en-US" sz="2400" b="1"/>
          </a:p>
        </p:txBody>
      </p:sp>
      <p:sp>
        <p:nvSpPr>
          <p:cNvPr id="37" name="文本框 36"/>
          <p:cNvSpPr txBox="1"/>
          <p:nvPr/>
        </p:nvSpPr>
        <p:spPr>
          <a:xfrm>
            <a:off x="11245850" y="3040380"/>
            <a:ext cx="487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/>
              <a:t>④</a:t>
            </a:r>
            <a:endParaRPr lang="zh-CN" altLang="en-US" sz="2400" b="1"/>
          </a:p>
        </p:txBody>
      </p:sp>
      <p:sp>
        <p:nvSpPr>
          <p:cNvPr id="38" name="文本框 37"/>
          <p:cNvSpPr txBox="1"/>
          <p:nvPr/>
        </p:nvSpPr>
        <p:spPr>
          <a:xfrm>
            <a:off x="1954530" y="1496695"/>
            <a:ext cx="35572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华盛顿（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Washington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007995" y="2051050"/>
            <a:ext cx="220027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开罗（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Cairo</a:t>
            </a:r>
            <a:r>
              <a:rPr lang="zh-CN" altLang="en-US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824480" y="3001645"/>
            <a:ext cx="25666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伦敦（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London</a:t>
            </a:r>
            <a:r>
              <a:rPr 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239135" y="3773170"/>
            <a:ext cx="29349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芝加哥（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Chicago</a:t>
            </a:r>
            <a:r>
              <a:rPr 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766820" y="4347210"/>
            <a:ext cx="204787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亚洲（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Asia</a:t>
            </a:r>
            <a:r>
              <a:rPr 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726055" y="4921250"/>
            <a:ext cx="23152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东京（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Tokyo</a:t>
            </a:r>
            <a:r>
              <a:rPr 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239135" y="5495290"/>
            <a:ext cx="21704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印度（</a:t>
            </a:r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India</a:t>
            </a:r>
            <a:r>
              <a:rPr 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718935" y="998220"/>
            <a:ext cx="51117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W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7806690" y="998220"/>
            <a:ext cx="3663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S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284210" y="1036320"/>
            <a:ext cx="4330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H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877935" y="1007110"/>
            <a:ext cx="2851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I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9291320" y="1036320"/>
            <a:ext cx="4413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N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9819005" y="987425"/>
            <a:ext cx="4159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G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0810875" y="998220"/>
            <a:ext cx="4324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O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7830185" y="2457450"/>
            <a:ext cx="2851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I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326120" y="2457450"/>
            <a:ext cx="3956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R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8326120" y="3947160"/>
            <a:ext cx="34988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L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9291320" y="3968750"/>
            <a:ext cx="4413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N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9819005" y="3968750"/>
            <a:ext cx="4241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D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0836275" y="3975735"/>
            <a:ext cx="4413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N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6732905" y="2978785"/>
            <a:ext cx="4330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H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6851650" y="3548380"/>
            <a:ext cx="2851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I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6748780" y="4512945"/>
            <a:ext cx="4121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A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738620" y="4996815"/>
            <a:ext cx="4159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G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6735445" y="5509260"/>
            <a:ext cx="4324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O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7321550" y="1993265"/>
            <a:ext cx="2851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I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7265035" y="1458595"/>
            <a:ext cx="3663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S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8789670" y="1993265"/>
            <a:ext cx="3733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T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8779510" y="2978785"/>
            <a:ext cx="3943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K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8771890" y="3500755"/>
            <a:ext cx="3803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Y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11359515" y="465455"/>
            <a:ext cx="2851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I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11289665" y="1496695"/>
            <a:ext cx="4241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D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11334750" y="1997075"/>
            <a:ext cx="2851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I</a:t>
            </a:r>
            <a:endParaRPr lang="en-US" altLang="zh-CN" sz="2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8740" y="304800"/>
            <a:ext cx="344995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练习册</a:t>
            </a:r>
            <a:r>
              <a:rPr lang="en-US" altLang="zh-CN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P27 </a:t>
            </a:r>
            <a:r>
              <a:rPr lang="zh-CN" altLang="en-US" sz="28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第六大题</a:t>
            </a:r>
            <a:endParaRPr lang="zh-CN" altLang="en-US" sz="2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8" grpId="0"/>
      <p:bldP spid="59" grpId="0"/>
      <p:bldP spid="39" grpId="0"/>
      <p:bldP spid="40" grpId="0"/>
      <p:bldP spid="60" grpId="0"/>
      <p:bldP spid="61" grpId="0"/>
      <p:bldP spid="62" grpId="0"/>
      <p:bldP spid="63" grpId="0"/>
      <p:bldP spid="41" grpId="0"/>
      <p:bldP spid="64" grpId="0"/>
      <p:bldP spid="65" grpId="0"/>
      <p:bldP spid="66" grpId="0"/>
      <p:bldP spid="67" grpId="0"/>
      <p:bldP spid="68" grpId="0"/>
      <p:bldP spid="42" grpId="0"/>
      <p:bldP spid="69" grpId="0"/>
      <p:bldP spid="70" grpId="0"/>
      <p:bldP spid="44" grpId="0"/>
      <p:bldP spid="71" grpId="0"/>
      <p:bldP spid="72" grpId="0"/>
      <p:bldP spid="73" grpId="0"/>
      <p:bldP spid="45" grpId="0"/>
      <p:bldP spid="74" grpId="0"/>
      <p:bldP spid="75" grpId="0"/>
      <p:bldP spid="7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0" y="257810"/>
            <a:ext cx="1402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/>
              <a:t>南美洲</a:t>
            </a:r>
            <a:endParaRPr lang="zh-CN" altLang="en-US" sz="3200" b="1"/>
          </a:p>
        </p:txBody>
      </p:sp>
      <p:grpSp>
        <p:nvGrpSpPr>
          <p:cNvPr id="4" name="组合 3"/>
          <p:cNvGrpSpPr/>
          <p:nvPr/>
        </p:nvGrpSpPr>
        <p:grpSpPr>
          <a:xfrm>
            <a:off x="64135" y="841375"/>
            <a:ext cx="5253990" cy="5481320"/>
            <a:chOff x="10635" y="1547"/>
            <a:chExt cx="8274" cy="8632"/>
          </a:xfrm>
        </p:grpSpPr>
        <p:grpSp>
          <p:nvGrpSpPr>
            <p:cNvPr id="13" name="组合 12"/>
            <p:cNvGrpSpPr/>
            <p:nvPr/>
          </p:nvGrpSpPr>
          <p:grpSpPr>
            <a:xfrm>
              <a:off x="10635" y="1547"/>
              <a:ext cx="8274" cy="8632"/>
              <a:chOff x="10635" y="1547"/>
              <a:chExt cx="8274" cy="8632"/>
            </a:xfrm>
          </p:grpSpPr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0635" y="1547"/>
                <a:ext cx="8274" cy="8632"/>
              </a:xfrm>
              <a:prstGeom prst="rect">
                <a:avLst/>
              </a:prstGeom>
            </p:spPr>
          </p:pic>
          <p:sp>
            <p:nvSpPr>
              <p:cNvPr id="15" name="矩形 14"/>
              <p:cNvSpPr/>
              <p:nvPr/>
            </p:nvSpPr>
            <p:spPr>
              <a:xfrm>
                <a:off x="17460" y="1880"/>
                <a:ext cx="1250" cy="462"/>
              </a:xfrm>
              <a:prstGeom prst="rect">
                <a:avLst/>
              </a:prstGeom>
              <a:solidFill>
                <a:srgbClr val="DBEF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6" name="矩形 15"/>
            <p:cNvSpPr/>
            <p:nvPr/>
          </p:nvSpPr>
          <p:spPr>
            <a:xfrm>
              <a:off x="16998" y="1907"/>
              <a:ext cx="367" cy="557"/>
            </a:xfrm>
            <a:prstGeom prst="rect">
              <a:avLst/>
            </a:prstGeom>
            <a:solidFill>
              <a:srgbClr val="DBE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5709920" y="309245"/>
            <a:ext cx="41014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华文行楷" panose="02010800040101010101" charset="-122"/>
                <a:ea typeface="华文行楷" panose="02010800040101010101" charset="-122"/>
              </a:rPr>
              <a:t>关于南美洲的半球位置：</a:t>
            </a:r>
            <a:endParaRPr lang="zh-CN" altLang="en-US" sz="2800" b="1">
              <a:solidFill>
                <a:schemeClr val="accent1">
                  <a:lumMod val="60000"/>
                  <a:lumOff val="40000"/>
                </a:schemeClr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882005" y="831215"/>
            <a:ext cx="551688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b="1">
                <a:solidFill>
                  <a:schemeClr val="tx1"/>
                </a:solidFill>
              </a:rPr>
              <a:t>从经度上来看，大部分位于</a:t>
            </a:r>
            <a:r>
              <a:rPr lang="zh-CN" altLang="en-US" sz="2800" b="1">
                <a:solidFill>
                  <a:srgbClr val="FF0000"/>
                </a:solidFill>
              </a:rPr>
              <a:t>西半球</a:t>
            </a:r>
            <a:endParaRPr lang="zh-CN" altLang="en-US" sz="2800" b="1">
              <a:solidFill>
                <a:schemeClr val="tx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882005" y="1630680"/>
            <a:ext cx="637159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b="1">
                <a:solidFill>
                  <a:schemeClr val="tx1"/>
                </a:solidFill>
              </a:rPr>
              <a:t>从纬度上来看，</a:t>
            </a:r>
            <a:r>
              <a:rPr lang="zh-CN" altLang="en-US" sz="2800" b="1">
                <a:solidFill>
                  <a:srgbClr val="FF0000"/>
                </a:solidFill>
              </a:rPr>
              <a:t>跨越南北半球（南半球区域面积更大）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882640" y="3510915"/>
            <a:ext cx="41014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华文行楷" panose="02010800040101010101" charset="-122"/>
                <a:ea typeface="华文行楷" panose="02010800040101010101" charset="-122"/>
              </a:rPr>
              <a:t>关于南美洲的海陆位置：</a:t>
            </a:r>
            <a:endParaRPr lang="zh-CN" altLang="en-US" sz="2800" b="1">
              <a:solidFill>
                <a:schemeClr val="accent1">
                  <a:lumMod val="60000"/>
                  <a:lumOff val="40000"/>
                </a:schemeClr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998210" y="4156710"/>
            <a:ext cx="48456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/>
              <a:t>1. </a:t>
            </a:r>
            <a:r>
              <a:rPr lang="zh-CN" altLang="en-US" sz="2800" b="1"/>
              <a:t>找一找南美洲濒临的大洋。</a:t>
            </a:r>
            <a:endParaRPr lang="zh-CN" altLang="en-US" sz="2800" b="1"/>
          </a:p>
        </p:txBody>
      </p:sp>
      <p:sp>
        <p:nvSpPr>
          <p:cNvPr id="20" name="文本框 19"/>
          <p:cNvSpPr txBox="1"/>
          <p:nvPr/>
        </p:nvSpPr>
        <p:spPr>
          <a:xfrm>
            <a:off x="5986145" y="4768215"/>
            <a:ext cx="620585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 sz="2800" b="1"/>
              <a:t>2. </a:t>
            </a:r>
            <a:r>
              <a:rPr lang="zh-CN" altLang="en-US" sz="2800" b="1"/>
              <a:t>找一找南美洲濒临的海、海峡。</a:t>
            </a:r>
            <a:endParaRPr lang="zh-CN" altLang="en-US" sz="2800" b="1"/>
          </a:p>
        </p:txBody>
      </p:sp>
      <p:sp>
        <p:nvSpPr>
          <p:cNvPr id="34" name="文本框 33"/>
          <p:cNvSpPr txBox="1"/>
          <p:nvPr/>
        </p:nvSpPr>
        <p:spPr>
          <a:xfrm>
            <a:off x="4398010" y="1170940"/>
            <a:ext cx="591185" cy="583565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大</a:t>
            </a:r>
            <a:endParaRPr lang="zh-CN" altLang="en-US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499610" y="2933700"/>
            <a:ext cx="591185" cy="583565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西</a:t>
            </a:r>
            <a:endParaRPr lang="zh-CN" altLang="en-US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104640" y="4768215"/>
            <a:ext cx="591185" cy="583565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洋</a:t>
            </a:r>
            <a:endParaRPr lang="zh-CN" altLang="en-US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602480" y="2142490"/>
            <a:ext cx="589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</a:rPr>
              <a:t>东</a:t>
            </a:r>
            <a:endParaRPr lang="zh-CN" altLang="en-US" sz="3200" b="1">
              <a:solidFill>
                <a:srgbClr val="FF0000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35890" y="1170940"/>
            <a:ext cx="589280" cy="583565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太</a:t>
            </a:r>
            <a:endParaRPr lang="zh-CN" altLang="en-US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06400" y="3282950"/>
            <a:ext cx="589280" cy="583565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平</a:t>
            </a:r>
            <a:endParaRPr lang="zh-CN" altLang="en-US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12800" y="5001260"/>
            <a:ext cx="589280" cy="583565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32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洋</a:t>
            </a:r>
            <a:endParaRPr lang="zh-CN" altLang="en-US" sz="32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14045" y="2430780"/>
            <a:ext cx="589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</a:rPr>
              <a:t>西</a:t>
            </a:r>
            <a:endParaRPr lang="zh-CN" altLang="en-US" sz="3200" b="1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147060" y="469265"/>
            <a:ext cx="589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</a:rPr>
              <a:t>北</a:t>
            </a:r>
            <a:endParaRPr lang="zh-CN" altLang="en-US" sz="3200" b="1">
              <a:solidFill>
                <a:srgbClr val="FF0000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402080" y="500380"/>
            <a:ext cx="1605280" cy="521970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加勒比海</a:t>
            </a:r>
            <a:endParaRPr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738630" y="5508625"/>
            <a:ext cx="1960880" cy="953135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麦哲伦海峡</a:t>
            </a:r>
            <a:endParaRPr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sz="2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德雷克海峡</a:t>
            </a:r>
            <a:endParaRPr lang="zh-CN" altLang="en-US" sz="28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25830" y="5878195"/>
            <a:ext cx="589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solidFill>
                  <a:srgbClr val="FF0000"/>
                </a:solidFill>
              </a:rPr>
              <a:t>南</a:t>
            </a:r>
            <a:endParaRPr lang="zh-CN" altLang="en-US" sz="3200" b="1">
              <a:solidFill>
                <a:srgbClr val="FF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832860" y="5982335"/>
            <a:ext cx="2626360" cy="4603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rgbClr val="00B0F0"/>
                </a:solidFill>
                <a:latin typeface="华文中宋" panose="02010600040101010101" charset="-122"/>
                <a:ea typeface="华文中宋" panose="02010600040101010101" charset="-122"/>
              </a:rPr>
              <a:t>通往南极洲的门户</a:t>
            </a:r>
            <a:endParaRPr lang="zh-CN" altLang="en-US" sz="2400" b="1">
              <a:solidFill>
                <a:srgbClr val="00B0F0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20" grpId="0"/>
      <p:bldP spid="36" grpId="0" bldLvl="0" animBg="1"/>
      <p:bldP spid="35" grpId="0" bldLvl="0" animBg="1"/>
      <p:bldP spid="34" grpId="0" bldLvl="0" animBg="1"/>
      <p:bldP spid="37" grpId="0"/>
      <p:bldP spid="42" grpId="0" bldLvl="0" animBg="1"/>
      <p:bldP spid="43" grpId="0" bldLvl="0" animBg="1"/>
      <p:bldP spid="44" grpId="0" bldLvl="0" animBg="1"/>
      <p:bldP spid="45" grpId="0"/>
      <p:bldP spid="21" grpId="0"/>
      <p:bldP spid="38" grpId="0" bldLvl="0" animBg="1"/>
      <p:bldP spid="22" grpId="0" bldLvl="0" animBg="1"/>
      <p:bldP spid="23" grpId="0"/>
      <p:bldP spid="24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0" y="257810"/>
            <a:ext cx="1402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/>
              <a:t>南美洲</a:t>
            </a:r>
            <a:endParaRPr lang="zh-CN" altLang="en-US" sz="3200" b="1"/>
          </a:p>
        </p:txBody>
      </p:sp>
      <p:grpSp>
        <p:nvGrpSpPr>
          <p:cNvPr id="4" name="组合 3"/>
          <p:cNvGrpSpPr/>
          <p:nvPr/>
        </p:nvGrpSpPr>
        <p:grpSpPr>
          <a:xfrm>
            <a:off x="64135" y="841375"/>
            <a:ext cx="5253990" cy="5481320"/>
            <a:chOff x="10635" y="1547"/>
            <a:chExt cx="8274" cy="8632"/>
          </a:xfrm>
        </p:grpSpPr>
        <p:grpSp>
          <p:nvGrpSpPr>
            <p:cNvPr id="13" name="组合 12"/>
            <p:cNvGrpSpPr/>
            <p:nvPr/>
          </p:nvGrpSpPr>
          <p:grpSpPr>
            <a:xfrm>
              <a:off x="10635" y="1547"/>
              <a:ext cx="8274" cy="8632"/>
              <a:chOff x="10635" y="1547"/>
              <a:chExt cx="8274" cy="8632"/>
            </a:xfrm>
          </p:grpSpPr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0635" y="1547"/>
                <a:ext cx="8274" cy="8632"/>
              </a:xfrm>
              <a:prstGeom prst="rect">
                <a:avLst/>
              </a:prstGeom>
            </p:spPr>
          </p:pic>
          <p:sp>
            <p:nvSpPr>
              <p:cNvPr id="15" name="矩形 14"/>
              <p:cNvSpPr/>
              <p:nvPr/>
            </p:nvSpPr>
            <p:spPr>
              <a:xfrm>
                <a:off x="17460" y="1880"/>
                <a:ext cx="1250" cy="462"/>
              </a:xfrm>
              <a:prstGeom prst="rect">
                <a:avLst/>
              </a:prstGeom>
              <a:solidFill>
                <a:srgbClr val="DBEF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16" name="矩形 15"/>
            <p:cNvSpPr/>
            <p:nvPr/>
          </p:nvSpPr>
          <p:spPr>
            <a:xfrm>
              <a:off x="16998" y="1907"/>
              <a:ext cx="367" cy="557"/>
            </a:xfrm>
            <a:prstGeom prst="rect">
              <a:avLst/>
            </a:prstGeom>
            <a:solidFill>
              <a:srgbClr val="DBEF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5709920" y="309245"/>
            <a:ext cx="51701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华文行楷" panose="02010800040101010101" charset="-122"/>
                <a:ea typeface="华文行楷" panose="02010800040101010101" charset="-122"/>
              </a:rPr>
              <a:t>数一数南美洲的国家和地区数量</a:t>
            </a:r>
            <a:endParaRPr lang="zh-CN" altLang="en-US" sz="2800" b="1">
              <a:solidFill>
                <a:schemeClr val="accent1">
                  <a:lumMod val="60000"/>
                  <a:lumOff val="40000"/>
                </a:schemeClr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813425" y="824230"/>
            <a:ext cx="23507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>
                <a:solidFill>
                  <a:srgbClr val="002060"/>
                </a:solidFill>
              </a:rPr>
              <a:t>13</a:t>
            </a:r>
            <a:r>
              <a:rPr lang="zh-CN" altLang="en-US" sz="2400" b="1">
                <a:solidFill>
                  <a:srgbClr val="002060"/>
                </a:solidFill>
              </a:rPr>
              <a:t>个国家和地区</a:t>
            </a:r>
            <a:endParaRPr lang="zh-CN" altLang="en-US" sz="2400" b="1">
              <a:solidFill>
                <a:srgbClr val="00206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813425" y="1423670"/>
            <a:ext cx="5974080" cy="46037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七大洲（南极洲除外）国家数量最少的大洲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09920" y="2921635"/>
            <a:ext cx="4094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/>
              <a:t>1.</a:t>
            </a:r>
            <a:r>
              <a:rPr lang="zh-CN" altLang="en-US" sz="2400" b="1"/>
              <a:t>南美洲面积前三位的国家：</a:t>
            </a:r>
            <a:endParaRPr lang="zh-CN" altLang="en-US" sz="2400" b="1"/>
          </a:p>
        </p:txBody>
      </p:sp>
      <p:sp>
        <p:nvSpPr>
          <p:cNvPr id="5" name="文本框 4"/>
          <p:cNvSpPr txBox="1"/>
          <p:nvPr/>
        </p:nvSpPr>
        <p:spPr>
          <a:xfrm>
            <a:off x="5709920" y="2293620"/>
            <a:ext cx="16078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华文行楷" panose="02010800040101010101" charset="-122"/>
                <a:ea typeface="华文行楷" panose="02010800040101010101" charset="-122"/>
              </a:rPr>
              <a:t>找一找：</a:t>
            </a:r>
            <a:endParaRPr lang="zh-CN" altLang="en-US" sz="2800" b="1">
              <a:solidFill>
                <a:schemeClr val="accent1">
                  <a:lumMod val="60000"/>
                  <a:lumOff val="40000"/>
                </a:schemeClr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709920" y="4182745"/>
            <a:ext cx="3484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/>
              <a:t>2.</a:t>
            </a:r>
            <a:r>
              <a:rPr lang="zh-CN" altLang="en-US" sz="2400" b="1"/>
              <a:t>南美洲的两个内陆国：</a:t>
            </a:r>
            <a:endParaRPr lang="zh-CN" altLang="en-US" sz="2400" b="1"/>
          </a:p>
        </p:txBody>
      </p:sp>
      <p:sp>
        <p:nvSpPr>
          <p:cNvPr id="8" name="文本框 7"/>
          <p:cNvSpPr txBox="1"/>
          <p:nvPr/>
        </p:nvSpPr>
        <p:spPr>
          <a:xfrm>
            <a:off x="5709920" y="5443855"/>
            <a:ext cx="4094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/>
              <a:t>3.</a:t>
            </a:r>
            <a:r>
              <a:rPr lang="zh-CN" altLang="en-US" sz="2400" b="1"/>
              <a:t>世界上国土最狭长的国家</a:t>
            </a:r>
            <a:r>
              <a:rPr lang="zh-CN" altLang="en-US" sz="2400" b="1"/>
              <a:t>：</a:t>
            </a:r>
            <a:endParaRPr lang="zh-CN" altLang="en-US" sz="2400" b="1"/>
          </a:p>
        </p:txBody>
      </p:sp>
      <p:sp>
        <p:nvSpPr>
          <p:cNvPr id="9" name="文本框 8"/>
          <p:cNvSpPr txBox="1"/>
          <p:nvPr/>
        </p:nvSpPr>
        <p:spPr>
          <a:xfrm>
            <a:off x="5813425" y="3552190"/>
            <a:ext cx="2926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C00000"/>
                </a:solidFill>
              </a:rPr>
              <a:t>巴西、阿根廷、秘鲁</a:t>
            </a:r>
            <a:endParaRPr lang="zh-CN" altLang="en-US" sz="2400" b="1">
              <a:solidFill>
                <a:srgbClr val="C00000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933700" y="2024380"/>
            <a:ext cx="1430020" cy="1254760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284095" y="3354070"/>
            <a:ext cx="561340" cy="2012950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 rot="19980000">
            <a:off x="1595120" y="1906905"/>
            <a:ext cx="561340" cy="1154430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296795" y="2765425"/>
            <a:ext cx="645160" cy="349250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2845435" y="3126105"/>
            <a:ext cx="198120" cy="426085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5813425" y="4845050"/>
            <a:ext cx="2621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C00000"/>
                </a:solidFill>
              </a:rPr>
              <a:t>玻利维亚、巴拉圭</a:t>
            </a:r>
            <a:endParaRPr lang="zh-CN" altLang="en-US" sz="2400" b="1">
              <a:solidFill>
                <a:srgbClr val="C0000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091055" y="3552190"/>
            <a:ext cx="297180" cy="1814830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5904865" y="5965825"/>
            <a:ext cx="792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rgbClr val="C00000"/>
                </a:solidFill>
              </a:rPr>
              <a:t>智利</a:t>
            </a:r>
            <a:endParaRPr lang="zh-CN" altLang="en-US" sz="2400" b="1">
              <a:solidFill>
                <a:srgbClr val="C00000"/>
              </a:solidFill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7" grpId="0" animBg="1"/>
      <p:bldP spid="2" grpId="0"/>
      <p:bldP spid="7" grpId="0"/>
      <p:bldP spid="8" grpId="0"/>
      <p:bldP spid="9" grpId="0"/>
      <p:bldP spid="10" grpId="0" animBg="1"/>
      <p:bldP spid="12" grpId="0" animBg="1"/>
      <p:bldP spid="11" grpId="0" animBg="1"/>
      <p:bldP spid="10" grpId="1" animBg="1"/>
      <p:bldP spid="12" grpId="1" animBg="1"/>
      <p:bldP spid="11" grpId="1" animBg="1"/>
      <p:bldP spid="25" grpId="0" animBg="1"/>
      <p:bldP spid="19" grpId="0" animBg="1"/>
      <p:bldP spid="26" grpId="0"/>
      <p:bldP spid="25" grpId="1" animBg="1"/>
      <p:bldP spid="19" grpId="1" animBg="1"/>
      <p:bldP spid="28" grpId="0" bldLvl="0" animBg="1"/>
      <p:bldP spid="32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文本框 17"/>
          <p:cNvSpPr txBox="1"/>
          <p:nvPr/>
        </p:nvSpPr>
        <p:spPr>
          <a:xfrm>
            <a:off x="0" y="326390"/>
            <a:ext cx="87325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chemeClr val="accent1">
                    <a:lumMod val="60000"/>
                    <a:lumOff val="40000"/>
                  </a:schemeClr>
                </a:solidFill>
                <a:latin typeface="华文行楷" panose="02010800040101010101" charset="-122"/>
                <a:ea typeface="华文行楷" panose="02010800040101010101" charset="-122"/>
              </a:rPr>
              <a:t>你知道拉丁美洲吗？它和南美洲、北美洲有什么关系？</a:t>
            </a:r>
            <a:endParaRPr lang="zh-CN" altLang="en-US" sz="2800" b="1">
              <a:solidFill>
                <a:schemeClr val="accent1">
                  <a:lumMod val="60000"/>
                  <a:lumOff val="40000"/>
                </a:schemeClr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  <p:pic>
        <p:nvPicPr>
          <p:cNvPr id="102" name="图片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64770" y="793115"/>
            <a:ext cx="4683125" cy="57854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2"/>
          <a:srcRect l="11120" t="8233" r="12520" b="9023"/>
          <a:stretch>
            <a:fillRect/>
          </a:stretch>
        </p:blipFill>
        <p:spPr>
          <a:xfrm>
            <a:off x="4817110" y="848360"/>
            <a:ext cx="4848860" cy="55905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" name="文本框 19"/>
          <p:cNvSpPr txBox="1"/>
          <p:nvPr/>
        </p:nvSpPr>
        <p:spPr>
          <a:xfrm>
            <a:off x="9610090" y="572135"/>
            <a:ext cx="269430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拉丁美洲：</a:t>
            </a:r>
            <a:endParaRPr lang="zh-CN" altLang="en-US" sz="2400" b="1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 b="1">
                <a:sym typeface="+mn-ea"/>
              </a:rPr>
              <a:t>位于美国以南的所有美洲区域。</a:t>
            </a:r>
            <a:endParaRPr lang="zh-CN" altLang="en-US" sz="2400" b="1"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665970" y="2860040"/>
            <a:ext cx="2526030" cy="175323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</a:rPr>
              <a:t>原因：</a:t>
            </a:r>
            <a:endParaRPr lang="zh-CN" altLang="en-US" sz="2400" b="1">
              <a:solidFill>
                <a:schemeClr val="tx1"/>
              </a:solidFill>
              <a:latin typeface="华文中宋" panose="02010600040101010101" charset="-122"/>
              <a:ea typeface="华文中宋" panose="02010600040101010101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  <a:latin typeface="华文中宋" panose="02010600040101010101" charset="-122"/>
                <a:ea typeface="华文中宋" panose="02010600040101010101" charset="-122"/>
              </a:rPr>
              <a:t>其使用的语言主要为拉丁语系。</a:t>
            </a:r>
            <a:endParaRPr lang="zh-CN" altLang="en-US" sz="2400" b="1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11" name="直接连接符 10"/>
          <p:cNvCxnSpPr/>
          <p:nvPr>
            <p:custDataLst>
              <p:tags r:id="rId1"/>
            </p:custDataLst>
          </p:nvPr>
        </p:nvCxnSpPr>
        <p:spPr>
          <a:xfrm>
            <a:off x="1912658" y="4516119"/>
            <a:ext cx="8368665" cy="0"/>
          </a:xfrm>
          <a:prstGeom prst="line">
            <a:avLst/>
          </a:prstGeom>
          <a:ln>
            <a:solidFill>
              <a:schemeClr val="dk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4"/>
          <p:cNvSpPr>
            <a:spLocks noGrp="1"/>
          </p:cNvSpPr>
          <p:nvPr>
            <p:ph type="ctrTitle" idx="2"/>
            <p:custDataLst>
              <p:tags r:id="rId2"/>
            </p:custDataLst>
          </p:nvPr>
        </p:nvSpPr>
        <p:spPr>
          <a:xfrm>
            <a:off x="1547533" y="1459229"/>
            <a:ext cx="8890000" cy="1958340"/>
          </a:xfrm>
        </p:spPr>
        <p:txBody>
          <a:bodyPr/>
          <a:lstStyle/>
          <a:p>
            <a:pPr algn="ctr"/>
            <a:r>
              <a:rPr lang="zh-CN" altLang="en-US" sz="11500">
                <a:solidFill>
                  <a:schemeClr val="lt1"/>
                </a:solidFill>
                <a:latin typeface="华文楷体" panose="02010600040101010101" charset="-122"/>
                <a:ea typeface="华文楷体" panose="02010600040101010101" charset="-122"/>
              </a:rPr>
              <a:t>美国</a:t>
            </a:r>
            <a:endParaRPr lang="zh-CN" altLang="en-US" sz="11500">
              <a:solidFill>
                <a:schemeClr val="lt1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104" name="图片 103"/>
          <p:cNvPicPr/>
          <p:nvPr/>
        </p:nvPicPr>
        <p:blipFill>
          <a:blip r:embed="rId3"/>
          <a:stretch>
            <a:fillRect/>
          </a:stretch>
        </p:blipFill>
        <p:spPr>
          <a:xfrm>
            <a:off x="287655" y="3741420"/>
            <a:ext cx="4299585" cy="2835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5" name="图片 104"/>
          <p:cNvPicPr/>
          <p:nvPr/>
        </p:nvPicPr>
        <p:blipFill>
          <a:blip r:embed="rId4"/>
          <a:stretch>
            <a:fillRect/>
          </a:stretch>
        </p:blipFill>
        <p:spPr>
          <a:xfrm>
            <a:off x="6731635" y="3740785"/>
            <a:ext cx="5129530" cy="276288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295275"/>
            <a:ext cx="4347845" cy="2289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 descr="IMG_1137(20211212-150941)"/>
          <p:cNvPicPr>
            <a:picLocks noChangeAspect="1"/>
          </p:cNvPicPr>
          <p:nvPr/>
        </p:nvPicPr>
        <p:blipFill>
          <a:blip r:embed="rId2">
            <a:lum contrast="36000"/>
          </a:blip>
          <a:stretch>
            <a:fillRect/>
          </a:stretch>
        </p:blipFill>
        <p:spPr>
          <a:xfrm>
            <a:off x="4617720" y="665480"/>
            <a:ext cx="7425690" cy="54051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2644775"/>
            <a:ext cx="434848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800" b="1">
                <a:latin typeface="华文行楷" panose="02010800040101010101" charset="-122"/>
                <a:ea typeface="华文行楷" panose="02010800040101010101" charset="-122"/>
              </a:rPr>
              <a:t>你知道美国国旗的含义吗？</a:t>
            </a:r>
            <a:endParaRPr lang="zh-CN" altLang="en-US" sz="2800" b="1"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990" y="4378325"/>
            <a:ext cx="43014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400" b="1">
                <a:solidFill>
                  <a:srgbClr val="FF0000"/>
                </a:solidFill>
              </a:rPr>
              <a:t>美国国旗左上角蓝色星区内</a:t>
            </a:r>
            <a:r>
              <a:rPr lang="en-US" altLang="zh-CN" sz="2400" b="1">
                <a:solidFill>
                  <a:srgbClr val="FF0000"/>
                </a:solidFill>
              </a:rPr>
              <a:t>50</a:t>
            </a:r>
            <a:r>
              <a:rPr lang="zh-CN" altLang="en-US" sz="2400" b="1">
                <a:solidFill>
                  <a:srgbClr val="FF0000"/>
                </a:solidFill>
              </a:rPr>
              <a:t>颗白色星代表了美国的</a:t>
            </a:r>
            <a:r>
              <a:rPr lang="en-US" altLang="zh-CN" sz="2400" b="1">
                <a:solidFill>
                  <a:srgbClr val="FF0000"/>
                </a:solidFill>
              </a:rPr>
              <a:t>50</a:t>
            </a:r>
            <a:r>
              <a:rPr lang="zh-CN" altLang="en-US" sz="2400" b="1">
                <a:solidFill>
                  <a:srgbClr val="FF0000"/>
                </a:solidFill>
              </a:rPr>
              <a:t>个州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tags/tag1.xml><?xml version="1.0" encoding="utf-8"?>
<p:tagLst xmlns:p="http://schemas.openxmlformats.org/presentationml/2006/main">
  <p:tag name="KSO_WM_UNIT_IGNORE_FIXCOLOR" val="1"/>
  <p:tag name="KSO_WM_UNIT_FILL_FORE_SCHEMECOLOR_INDEX_BRIGHTNESS" val="0"/>
  <p:tag name="KSO_WM_UNIT_FILL_FORE_SCHEMECOLOR_INDEX" val="1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0.xml><?xml version="1.0" encoding="utf-8"?>
<p:tagLst xmlns:p="http://schemas.openxmlformats.org/presentationml/2006/main">
  <p:tag name="KSO_WM_UNIT_IGNORE_FIXCOLOR" val="1"/>
  <p:tag name="KSO_WM_UNIT_TYPE" val="i"/>
  <p:tag name="KSO_WM_UNIT_SUBTYPE" val="h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1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02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03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04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05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06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07.xml><?xml version="1.0" encoding="utf-8"?>
<p:tagLst xmlns:p="http://schemas.openxmlformats.org/presentationml/2006/main">
  <p:tag name="KSO_WM_SLIDE_BACKGROUND_TYPE" val="bottomTop"/>
</p:tagLst>
</file>

<file path=ppt/tags/tag108.xml><?xml version="1.0" encoding="utf-8"?>
<p:tagLst xmlns:p="http://schemas.openxmlformats.org/presentationml/2006/main">
  <p:tag name="KSO_WM_UNIT_IGNORE_FIXCOLOR" val="1"/>
  <p:tag name="KSO_WM_SLIDE_BACKGROUND_TYPE" val="bottomTop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9.xml><?xml version="1.0" encoding="utf-8"?>
<p:tagLst xmlns:p="http://schemas.openxmlformats.org/presentationml/2006/main">
  <p:tag name="KSO_WM_UNIT_IGNORE_FIXCOLOR" val="1"/>
  <p:tag name="KSO_WM_UNIT_TYPE" val="i"/>
  <p:tag name="KSO_WM_UNIT_SUBTYPE" val="h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0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11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12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13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14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15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16.xml><?xml version="1.0" encoding="utf-8"?>
<p:tagLst xmlns:p="http://schemas.openxmlformats.org/presentationml/2006/main">
  <p:tag name="KSO_WM_SLIDE_BACKGROUND_TYPE" val="navigation"/>
</p:tagLst>
</file>

<file path=ppt/tags/tag117.xml><?xml version="1.0" encoding="utf-8"?>
<p:tagLst xmlns:p="http://schemas.openxmlformats.org/presentationml/2006/main">
  <p:tag name="KSO_WM_UNIT_IGNORE_FIXCOLOR" val="1"/>
  <p:tag name="KSO_WM_SLIDE_BACKGROUND_TYPE" val="navigation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8.xml><?xml version="1.0" encoding="utf-8"?>
<p:tagLst xmlns:p="http://schemas.openxmlformats.org/presentationml/2006/main">
  <p:tag name="KSO_WM_UNIT_IGNORE_FIXCOLOR" val="1"/>
  <p:tag name="KSO_WM_UNIT_TYPE" val="i"/>
  <p:tag name="KSO_WM_UNIT_SUBTYPE" val="h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9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0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21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22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23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24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25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26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127.xml><?xml version="1.0" encoding="utf-8"?>
<p:tagLst xmlns:p="http://schemas.openxmlformats.org/presentationml/2006/main">
  <p:tag name="KSO_WM_SLIDE_BACKGROUND_TYPE" val="belt"/>
</p:tagLst>
</file>

<file path=ppt/tags/tag128.xml><?xml version="1.0" encoding="utf-8"?>
<p:tagLst xmlns:p="http://schemas.openxmlformats.org/presentationml/2006/main">
  <p:tag name="KSO_WM_UNIT_IGNORE_FIXCOLOR" val="1"/>
  <p:tag name="KSO_WM_UNIT_TYPE" val="i"/>
  <p:tag name="KSO_WM_UNIT_SUBTYPE" val="h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9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0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31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32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33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13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08843"/>
</p:tagLst>
</file>

<file path=ppt/tags/tag13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08843"/>
</p:tagLst>
</file>

<file path=ppt/tags/tag13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9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8843"/>
</p:tagLst>
</file>

<file path=ppt/tags/tag14.xml><?xml version="1.0" encoding="utf-8"?>
<p:tagLst xmlns:p="http://schemas.openxmlformats.org/presentationml/2006/main">
  <p:tag name="KSO_WM_UNIT_IGNORE_FIXCOLOR" val="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0.xml><?xml version="1.0" encoding="utf-8"?>
<p:tagLst xmlns:p="http://schemas.openxmlformats.org/presentationml/2006/main">
  <p:tag name="KSO_WM_BEAUTIFY_FLAG" val="#wm#"/>
  <p:tag name="KSO_WM_TEMPLATE_CATEGORY" val="custom"/>
  <p:tag name="KSO_WM_TEMPLATE_INDEX" val="20208843"/>
  <p:tag name="KSO_WM_SPECIAL_SOURCE" val="bdnull"/>
</p:tagLst>
</file>

<file path=ppt/tags/tag141.xml><?xml version="1.0" encoding="utf-8"?>
<p:tagLst xmlns:p="http://schemas.openxmlformats.org/presentationml/2006/main">
  <p:tag name="KSO_WM_UNIT_PLACING_PICTURE_USER_VIEWPORT" val="{&quot;height&quot;:8632,&quot;width&quot;:9238}"/>
</p:tagLst>
</file>

<file path=ppt/tags/tag142.xml><?xml version="1.0" encoding="utf-8"?>
<p:tagLst xmlns:p="http://schemas.openxmlformats.org/presentationml/2006/main">
  <p:tag name="KSO_WM_BEAUTIFY_FLAG" val="#wm#"/>
  <p:tag name="KSO_WM_TEMPLATE_CATEGORY" val="custom"/>
  <p:tag name="KSO_WM_TEMPLATE_INDEX" val="20208843"/>
  <p:tag name="KSO_WM_SPECIAL_SOURCE" val="bdnull"/>
</p:tagLst>
</file>

<file path=ppt/tags/tag143.xml><?xml version="1.0" encoding="utf-8"?>
<p:tagLst xmlns:p="http://schemas.openxmlformats.org/presentationml/2006/main">
  <p:tag name="KSO_WM_UNIT_PLACING_PICTURE_USER_VIEWPORT" val="{&quot;height&quot;:8632,&quot;width&quot;:9238}"/>
</p:tagLst>
</file>

<file path=ppt/tags/tag144.xml><?xml version="1.0" encoding="utf-8"?>
<p:tagLst xmlns:p="http://schemas.openxmlformats.org/presentationml/2006/main">
  <p:tag name="KSO_WM_BEAUTIFY_FLAG" val="#wm#"/>
  <p:tag name="KSO_WM_TEMPLATE_CATEGORY" val="custom"/>
  <p:tag name="KSO_WM_TEMPLATE_INDEX" val="20208843"/>
  <p:tag name="KSO_WM_SPECIAL_SOURCE" val="bdnull"/>
</p:tagLst>
</file>

<file path=ppt/tags/tag145.xml><?xml version="1.0" encoding="utf-8"?>
<p:tagLst xmlns:p="http://schemas.openxmlformats.org/presentationml/2006/main">
  <p:tag name="KSO_WM_UNIT_PLACING_PICTURE_USER_VIEWPORT" val="{&quot;height&quot;:8632,&quot;width&quot;:9238}"/>
</p:tagLst>
</file>

<file path=ppt/tags/tag146.xml><?xml version="1.0" encoding="utf-8"?>
<p:tagLst xmlns:p="http://schemas.openxmlformats.org/presentationml/2006/main">
  <p:tag name="KSO_WM_BEAUTIFY_FLAG" val="#wm#"/>
  <p:tag name="KSO_WM_TEMPLATE_CATEGORY" val="custom"/>
  <p:tag name="KSO_WM_TEMPLATE_INDEX" val="20208843"/>
  <p:tag name="KSO_WM_SPECIAL_SOURCE" val="bdnull"/>
</p:tagLst>
</file>

<file path=ppt/tags/tag147.xml><?xml version="1.0" encoding="utf-8"?>
<p:tagLst xmlns:p="http://schemas.openxmlformats.org/presentationml/2006/main">
  <p:tag name="KSO_WM_BEAUTIFY_FLAG" val="#wm#"/>
  <p:tag name="KSO_WM_TEMPLATE_CATEGORY" val="custom"/>
  <p:tag name="KSO_WM_TEMPLATE_INDEX" val="20208843"/>
  <p:tag name="KSO_WM_SPECIAL_SOURCE" val="bdnull"/>
</p:tagLst>
</file>

<file path=ppt/tags/tag148.xml><?xml version="1.0" encoding="utf-8"?>
<p:tagLst xmlns:p="http://schemas.openxmlformats.org/presentationml/2006/main">
  <p:tag name="KSO_WM_BEAUTIFY_FLAG" val="#wm#"/>
  <p:tag name="KSO_WM_TEMPLATE_CATEGORY" val="custom"/>
  <p:tag name="KSO_WM_TEMPLATE_INDEX" val="20208843"/>
  <p:tag name="KSO_WM_SPECIAL_SOURCE" val="bdnull"/>
</p:tagLst>
</file>

<file path=ppt/tags/tag149.xml><?xml version="1.0" encoding="utf-8"?>
<p:tagLst xmlns:p="http://schemas.openxmlformats.org/presentationml/2006/main">
  <p:tag name="KSO_WM_BEAUTIFY_FLAG" val="#wm#"/>
  <p:tag name="KSO_WM_TEMPLATE_CATEGORY" val="custom"/>
  <p:tag name="KSO_WM_TEMPLATE_INDEX" val="20208843"/>
  <p:tag name="KSO_WM_SPECIAL_SOURCE" val="bdnull"/>
</p:tagLst>
</file>

<file path=ppt/tags/tag1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8843_1*i*1"/>
  <p:tag name="KSO_WM_TEMPLATE_CATEGORY" val="custom"/>
  <p:tag name="KSO_WM_TEMPLATE_INDEX" val="20208843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4a1906e99b4648399d2c01cd69cb66cc"/>
  <p:tag name="KSO_WM_UNIT_DECORATE_INFO" val="{&quot;DecorateInfoH&quot;:{&quot;IsAbs&quot;:true},&quot;DecorateInfoW&quot;:{&quot;IsAbs&quot;:false},&quot;DecorateInfoX&quot;:{&quot;IsAbs&quot;:true,&quot;Pos&quot;:1},&quot;DecorateInfoY&quot;:{&quot;IsAbs&quot;:true,&quot;Pos&quot;:0},&quot;ReferentInfo&quot;:{&quot;Id&quot;:&quot;0d02a103198248b9a87a3594d53aacb6&quot;,&quot;X&quot;:{&quot;Pos&quot;:1},&quot;Y&quot;:{&quot;Pos&quot;:2}}}"/>
  <p:tag name="KSO_WM_CHIP_GROUPID" val="5ebf441a0ac41c4a0a5257d7"/>
  <p:tag name="KSO_WM_CHIP_XID" val="5ebf441a0ac41c4a0a5257d8"/>
  <p:tag name="KSO_WM_ASSEMBLE_CHIP_INDEX" val="29c0cedf57e6492785775ad508a2bd64"/>
  <p:tag name="KSO_WM_UNIT_LINE_FORE_SCHEMECOLOR_INDEX_BRIGHTNESS" val="0.25"/>
  <p:tag name="KSO_WM_UNIT_LINE_FORE_SCHEMECOLOR_INDEX" val="13"/>
  <p:tag name="KSO_WM_UNIT_LINE_FILL_TYPE" val="2"/>
</p:tagLst>
</file>

<file path=ppt/tags/tag15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8843_1*a*1"/>
  <p:tag name="KSO_WM_TEMPLATE_CATEGORY" val="custom"/>
  <p:tag name="KSO_WM_TEMPLATE_INDEX" val="20208843"/>
  <p:tag name="KSO_WM_UNIT_LAYERLEVEL" val="1"/>
  <p:tag name="KSO_WM_TAG_VERSION" val="1.0"/>
  <p:tag name="KSO_WM_BEAUTIFY_FLAG" val="#wm#"/>
  <p:tag name="KSO_WM_UNIT_PRESET_TEXT" val="单击编辑标题"/>
  <p:tag name="KSO_WM_UNIT_DEFAULT_FONT" val="56;72;4"/>
  <p:tag name="KSO_WM_UNIT_BLOCK" val="0"/>
  <p:tag name="KSO_WM_UNIT_DEC_AREA_ID" val="4315ab9bc14443cd929aaa7b40ec5952"/>
  <p:tag name="KSO_WM_CHIP_GROUPID" val="5ebf441a0ac41c4a0a5257d7"/>
  <p:tag name="KSO_WM_CHIP_XID" val="5ebf441a0ac41c4a0a5257d8"/>
  <p:tag name="KSO_WM_ASSEMBLE_CHIP_INDEX" val="29c0cedf57e6492785775ad508a2bd64"/>
  <p:tag name="KSO_WM_UNIT_TEXT_FILL_FORE_SCHEMECOLOR_INDEX_BRIGHTNESS" val="0.15"/>
  <p:tag name="KSO_WM_UNIT_TEXT_FILL_FORE_SCHEMECOLOR_INDEX" val="13"/>
  <p:tag name="KSO_WM_UNIT_TEXT_FILL_TYPE" val="1"/>
</p:tagLst>
</file>

<file path=ppt/tags/tag152.xml><?xml version="1.0" encoding="utf-8"?>
<p:tagLst xmlns:p="http://schemas.openxmlformats.org/presentationml/2006/main">
  <p:tag name="KSO_WM_CHIP_INFOS" val="{&quot;layout_type&quot;:&quot;formiddle3&quot;,&quot;slide_type&quot;:[&quot;title&quot;],&quot;aspect_ratio&quot;:&quot;16:9&quot;}"/>
  <p:tag name="KSO_WM_CHIP_XID" val="5ebe041a0ac41c4a0a52557e"/>
  <p:tag name="KSO_WM_CHIP_FILLPROP" val="[[{&quot;fill_id&quot;:&quot;0fc8cb0b5be24332a6c5a6db9e174d8a&quot;,&quot;fill_align&quot;:&quot;cm&quot;,&quot;text_align&quot;:&quot;cm&quot;,&quot;text_direction&quot;:&quot;horizontal&quot;,&quot;chip_types&quot;:[&quot;text&quot;,&quot;header&quot;]}]]"/>
  <p:tag name="KSO_WM_SLIDE_ID" val="custom20208843_1"/>
  <p:tag name="KSO_WM_TEMPLATE_SUBCATEGORY" val="21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SLIDE_SIZE" val="700*380"/>
  <p:tag name="KSO_WM_SLIDE_POSITION" val="130*79"/>
  <p:tag name="KSO_WM_TAG_VERSION" val="1.0"/>
  <p:tag name="KSO_WM_BEAUTIFY_FLAG" val="#wm#"/>
  <p:tag name="KSO_WM_TEMPLATE_CATEGORY" val="custom"/>
  <p:tag name="KSO_WM_TEMPLATE_INDEX" val="20208843"/>
  <p:tag name="KSO_WM_SLIDE_LAYOUT" val="a_b_f"/>
  <p:tag name="KSO_WM_SLIDE_LAYOUT_CNT" val="1_1_2"/>
  <p:tag name="KSO_WM_CHIP_GROUPID" val="5ebf6661ddc3daf3fef3f760"/>
  <p:tag name="KSO_WM_SLIDE_LAYOUT_INFO" val="{&quot;id&quot;:&quot;2020-07-10T14:36:18&quot;,&quot;maxSize&quot;:{&quot;size1&quot;:56.10876577871817},&quot;minSize&quot;:{&quot;size1&quot;:45.00876577871818},&quot;normalSize&quot;:{&quot;size1&quot;:53.60876577871817},&quot;subLayout&quot;:[{&quot;id&quot;:&quot;2020-07-10T14:36:18&quot;,&quot;margin&quot;:{&quot;bottom&quot;:0.6469029188156128,&quot;left&quot;:4.589745044708252,&quot;right&quot;:4.58247709274292,&quot;top&quot;:4.125733375549316},&quot;type&quot;:0},{&quot;id&quot;:&quot;2020-07-10T14:36:18&quot;,&quot;maxSize&quot;:{&quot;size1&quot;:30.32187729289023},&quot;minSize&quot;:{&quot;size1&quot;:20.82187729289023},&quot;normalSize&quot;:{&quot;size1&quot;:26.32187729289023},&quot;subLayout&quot;:[{&quot;id&quot;:&quot;2020-07-10T14:36:18&quot;,&quot;margin&quot;:{&quot;bottom&quot;:0.7735373973846436,&quot;left&quot;:4.589745044708252,&quot;right&quot;:4.58247709274292,&quot;top&quot;:0.14684703946113586},&quot;type&quot;:0},{&quot;id&quot;:&quot;2020-07-10T14:36:18&quot;,&quot;margin&quot;:{&quot;bottom&quot;:4.125738620758057,&quot;left&quot;:4.589745044708252,&quot;right&quot;:4.58247709274292,&quot;top&quot;:0.794559895992279},&quot;type&quot;:0}],&quot;type&quot;:0}],&quot;type&quot;:0}"/>
  <p:tag name="KSO_WM_SLIDE_BK_DARK_LIGHT" val="2"/>
  <p:tag name="KSO_WM_SLIDE_BACKGROUND_TYPE" val="general"/>
  <p:tag name="KSO_WM_SLIDE_SUPPORT_FEATURE_TYPE" val="0"/>
  <p:tag name="KSO_WM_TEMPLATE_MASTER_THUMB_INDEX" val="12"/>
  <p:tag name="KSO_WM_TEMPLATE_ASSEMBLE_XID" val="5f080c468050c250ba643e49"/>
  <p:tag name="KSO_WM_TEMPLATE_ASSEMBLE_GROUPID" val="5efb3904c9a2f50afb510eca"/>
  <p:tag name="KSO_WM_TEMPLATE_THUMBS_INDEX" val="1、3、5、6、7、36"/>
  <p:tag name="KSO_WM_SPECIAL_SOURCE" val="bdnull"/>
</p:tagLst>
</file>

<file path=ppt/tags/tag153.xml><?xml version="1.0" encoding="utf-8"?>
<p:tagLst xmlns:p="http://schemas.openxmlformats.org/presentationml/2006/main">
  <p:tag name="KSO_WM_BEAUTIFY_FLAG" val="#wm#"/>
  <p:tag name="KSO_WM_TEMPLATE_CATEGORY" val="custom"/>
  <p:tag name="KSO_WM_TEMPLATE_INDEX" val="20208843"/>
  <p:tag name="KSO_WM_SPECIAL_SOURCE" val="bdnull"/>
</p:tagLst>
</file>

<file path=ppt/tags/tag154.xml><?xml version="1.0" encoding="utf-8"?>
<p:tagLst xmlns:p="http://schemas.openxmlformats.org/presentationml/2006/main">
  <p:tag name="KSO_WM_BEAUTIFY_FLAG" val="#wm#"/>
  <p:tag name="KSO_WM_TEMPLATE_CATEGORY" val="custom"/>
  <p:tag name="KSO_WM_TEMPLATE_INDEX" val="20208843"/>
  <p:tag name="KSO_WM_SPECIAL_SOURCE" val="bdnull"/>
</p:tagLst>
</file>

<file path=ppt/tags/tag155.xml><?xml version="1.0" encoding="utf-8"?>
<p:tagLst xmlns:p="http://schemas.openxmlformats.org/presentationml/2006/main">
  <p:tag name="KSO_WM_BEAUTIFY_FLAG" val="#wm#"/>
  <p:tag name="KSO_WM_TEMPLATE_CATEGORY" val="custom"/>
  <p:tag name="KSO_WM_TEMPLATE_INDEX" val="20208843"/>
  <p:tag name="KSO_WM_SPECIAL_SOURCE" val="bdnull"/>
</p:tagLst>
</file>

<file path=ppt/tags/tag156.xml><?xml version="1.0" encoding="utf-8"?>
<p:tagLst xmlns:p="http://schemas.openxmlformats.org/presentationml/2006/main">
  <p:tag name="KSO_WM_BEAUTIFY_FLAG" val="#wm#"/>
  <p:tag name="KSO_WM_TEMPLATE_CATEGORY" val="custom"/>
  <p:tag name="KSO_WM_TEMPLATE_INDEX" val="20208843"/>
  <p:tag name="KSO_WM_SPECIAL_SOURCE" val="bdnull"/>
</p:tagLst>
</file>

<file path=ppt/tags/tag157.xml><?xml version="1.0" encoding="utf-8"?>
<p:tagLst xmlns:p="http://schemas.openxmlformats.org/presentationml/2006/main">
  <p:tag name="KSO_WM_UNIT_TABLE_BEAUTIFY" val="smartTable{982c6758-7728-40e8-b101-b9aea49db3f3}"/>
  <p:tag name="TABLE_ENDDRAG_ORIGIN_RECT" val="443*310"/>
  <p:tag name="TABLE_ENDDRAG_RECT" val="14*126*443*310"/>
</p:tagLst>
</file>

<file path=ppt/tags/tag158.xml><?xml version="1.0" encoding="utf-8"?>
<p:tagLst xmlns:p="http://schemas.openxmlformats.org/presentationml/2006/main">
  <p:tag name="KSO_WM_BEAUTIFY_FLAG" val="#wm#"/>
  <p:tag name="KSO_WM_TEMPLATE_CATEGORY" val="custom"/>
  <p:tag name="KSO_WM_TEMPLATE_INDEX" val="20208843"/>
  <p:tag name="KSO_WM_SPECIAL_SOURCE" val="bdnull"/>
</p:tagLst>
</file>

<file path=ppt/tags/tag159.xml><?xml version="1.0" encoding="utf-8"?>
<p:tagLst xmlns:p="http://schemas.openxmlformats.org/presentationml/2006/main">
  <p:tag name="KSO_WM_BEAUTIFY_FLAG" val="#wm#"/>
  <p:tag name="KSO_WM_TEMPLATE_CATEGORY" val="custom"/>
  <p:tag name="KSO_WM_TEMPLATE_INDEX" val="20208843"/>
  <p:tag name="KSO_WM_SPECIAL_SOURCE" val="bdnull"/>
</p:tagLst>
</file>

<file path=ppt/tags/tag1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0.xml><?xml version="1.0" encoding="utf-8"?>
<p:tagLst xmlns:p="http://schemas.openxmlformats.org/presentationml/2006/main">
  <p:tag name="KSO_WM_BEAUTIFY_FLAG" val="#wm#"/>
  <p:tag name="KSO_WM_TEMPLATE_CATEGORY" val="custom"/>
  <p:tag name="KSO_WM_TEMPLATE_INDEX" val="20208843"/>
  <p:tag name="KSO_WM_SPECIAL_SOURCE" val="bdnull"/>
</p:tagLst>
</file>

<file path=ppt/tags/tag161.xml><?xml version="1.0" encoding="utf-8"?>
<p:tagLst xmlns:p="http://schemas.openxmlformats.org/presentationml/2006/main">
  <p:tag name="KSO_WM_BEAUTIFY_FLAG" val="#wm#"/>
  <p:tag name="KSO_WM_TEMPLATE_CATEGORY" val="custom"/>
  <p:tag name="KSO_WM_TEMPLATE_INDEX" val="20208843"/>
  <p:tag name="KSO_WM_SPECIAL_SOURCE" val="bdnull"/>
</p:tagLst>
</file>

<file path=ppt/tags/tag162.xml><?xml version="1.0" encoding="utf-8"?>
<p:tagLst xmlns:p="http://schemas.openxmlformats.org/presentationml/2006/main">
  <p:tag name="KSO_WM_BEAUTIFY_FLAG" val="#wm#"/>
  <p:tag name="KSO_WM_TEMPLATE_CATEGORY" val="custom"/>
  <p:tag name="KSO_WM_TEMPLATE_INDEX" val="20208843"/>
  <p:tag name="KSO_WM_SPECIAL_SOURCE" val="bdnull"/>
</p:tagLst>
</file>

<file path=ppt/tags/tag163.xml><?xml version="1.0" encoding="utf-8"?>
<p:tagLst xmlns:p="http://schemas.openxmlformats.org/presentationml/2006/main">
  <p:tag name="KSO_WM_UNIT_TABLE_BEAUTIFY" val="smartTable{982c6758-7728-40e8-b101-b9aea49db3f3}"/>
  <p:tag name="TABLE_ENDDRAG_ORIGIN_RECT" val="443*310"/>
  <p:tag name="TABLE_ENDDRAG_RECT" val="14*126*443*310"/>
</p:tagLst>
</file>

<file path=ppt/tags/tag164.xml><?xml version="1.0" encoding="utf-8"?>
<p:tagLst xmlns:p="http://schemas.openxmlformats.org/presentationml/2006/main">
  <p:tag name="KSO_WM_BEAUTIFY_FLAG" val="#wm#"/>
  <p:tag name="KSO_WM_TEMPLATE_CATEGORY" val="custom"/>
  <p:tag name="KSO_WM_TEMPLATE_INDEX" val="20208843"/>
  <p:tag name="KSO_WM_SPECIAL_SOURCE" val="bdnull"/>
</p:tagLst>
</file>

<file path=ppt/tags/tag165.xml><?xml version="1.0" encoding="utf-8"?>
<p:tagLst xmlns:p="http://schemas.openxmlformats.org/presentationml/2006/main">
  <p:tag name="KSO_WM_BEAUTIFY_FLAG" val="#wm#"/>
  <p:tag name="KSO_WM_TEMPLATE_CATEGORY" val="custom"/>
  <p:tag name="KSO_WM_TEMPLATE_INDEX" val="20208843"/>
  <p:tag name="KSO_WM_SPECIAL_SOURCE" val="bdnull"/>
</p:tagLst>
</file>

<file path=ppt/tags/tag166.xml><?xml version="1.0" encoding="utf-8"?>
<p:tagLst xmlns:p="http://schemas.openxmlformats.org/presentationml/2006/main">
  <p:tag name="KSO_WM_BEAUTIFY_FLAG" val="#wm#"/>
  <p:tag name="KSO_WM_TEMPLATE_CATEGORY" val="custom"/>
  <p:tag name="KSO_WM_TEMPLATE_INDEX" val="20208843"/>
  <p:tag name="KSO_WM_SPECIAL_SOURCE" val="bdnull"/>
</p:tagLst>
</file>

<file path=ppt/tags/tag167.xml><?xml version="1.0" encoding="utf-8"?>
<p:tagLst xmlns:p="http://schemas.openxmlformats.org/presentationml/2006/main">
  <p:tag name="KSO_WM_BEAUTIFY_FLAG" val="#wm#"/>
  <p:tag name="KSO_WM_TEMPLATE_CATEGORY" val="custom"/>
  <p:tag name="KSO_WM_TEMPLATE_INDEX" val="20208843"/>
  <p:tag name="KSO_WM_SPECIAL_SOURCE" val="bdnull"/>
</p:tagLst>
</file>

<file path=ppt/tags/tag168.xml><?xml version="1.0" encoding="utf-8"?>
<p:tagLst xmlns:p="http://schemas.openxmlformats.org/presentationml/2006/main">
  <p:tag name="KSO_WM_UNIT_TABLE_BEAUTIFY" val="smartTable{5df443f9-69a2-4927-a367-3ba81f40b706}"/>
  <p:tag name="TABLE_ENDDRAG_ORIGIN_RECT" val="428*264"/>
  <p:tag name="TABLE_ENDDRAG_RECT" val="531*155*429*264"/>
</p:tagLst>
</file>

<file path=ppt/tags/tag169.xml><?xml version="1.0" encoding="utf-8"?>
<p:tagLst xmlns:p="http://schemas.openxmlformats.org/presentationml/2006/main">
  <p:tag name="KSO_WM_BEAUTIFY_FLAG" val="#wm#"/>
  <p:tag name="KSO_WM_TEMPLATE_CATEGORY" val="custom"/>
  <p:tag name="KSO_WM_TEMPLATE_INDEX" val="20208843"/>
  <p:tag name="KSO_WM_SPECIAL_SOURCE" val="bdnull"/>
</p:tagLst>
</file>

<file path=ppt/tags/tag1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0.xml><?xml version="1.0" encoding="utf-8"?>
<p:tagLst xmlns:p="http://schemas.openxmlformats.org/presentationml/2006/main">
  <p:tag name="KSO_WM_UNIT_PLACING_PICTURE_USER_VIEWPORT" val="{&quot;height&quot;:6113,&quot;width&quot;:10140}"/>
</p:tagLst>
</file>

<file path=ppt/tags/tag171.xml><?xml version="1.0" encoding="utf-8"?>
<p:tagLst xmlns:p="http://schemas.openxmlformats.org/presentationml/2006/main">
  <p:tag name="KSO_WM_BEAUTIFY_FLAG" val="#wm#"/>
  <p:tag name="KSO_WM_TEMPLATE_CATEGORY" val="custom"/>
  <p:tag name="KSO_WM_TEMPLATE_INDEX" val="20208843"/>
  <p:tag name="KSO_WM_SPECIAL_SOURCE" val="bdnull"/>
</p:tagLst>
</file>

<file path=ppt/tags/tag172.xml><?xml version="1.0" encoding="utf-8"?>
<p:tagLst xmlns:p="http://schemas.openxmlformats.org/presentationml/2006/main">
  <p:tag name="KSO_WM_BEAUTIFY_FLAG" val="#wm#"/>
  <p:tag name="KSO_WM_TEMPLATE_CATEGORY" val="custom"/>
  <p:tag name="KSO_WM_TEMPLATE_INDEX" val="20208843"/>
  <p:tag name="KSO_WM_SPECIAL_SOURCE" val="bdnull"/>
</p:tagLst>
</file>

<file path=ppt/tags/tag173.xml><?xml version="1.0" encoding="utf-8"?>
<p:tagLst xmlns:p="http://schemas.openxmlformats.org/presentationml/2006/main">
  <p:tag name="KSO_WM_BEAUTIFY_FLAG" val="#wm#"/>
  <p:tag name="KSO_WM_TEMPLATE_CATEGORY" val="custom"/>
  <p:tag name="KSO_WM_TEMPLATE_INDEX" val="20208843"/>
  <p:tag name="KSO_WM_SPECIAL_SOURCE" val="bdnull"/>
</p:tagLst>
</file>

<file path=ppt/tags/tag174.xml><?xml version="1.0" encoding="utf-8"?>
<p:tagLst xmlns:p="http://schemas.openxmlformats.org/presentationml/2006/main">
  <p:tag name="KSO_WM_UNIT_TABLE_BEAUTIFY" val="smartTable{39dc9c22-74d6-4eb9-8ff7-0cc96004d1e7}"/>
  <p:tag name="TABLE_ENDDRAG_ORIGIN_RECT" val="528*163"/>
  <p:tag name="TABLE_ENDDRAG_RECT" val="424*305*528*163"/>
</p:tagLst>
</file>

<file path=ppt/tags/tag175.xml><?xml version="1.0" encoding="utf-8"?>
<p:tagLst xmlns:p="http://schemas.openxmlformats.org/presentationml/2006/main">
  <p:tag name="KSO_WM_BEAUTIFY_FLAG" val="#wm#"/>
  <p:tag name="KSO_WM_TEMPLATE_CATEGORY" val="custom"/>
  <p:tag name="KSO_WM_TEMPLATE_INDEX" val="20208843"/>
  <p:tag name="KSO_WM_SPECIAL_SOURCE" val="bdnull"/>
</p:tagLst>
</file>

<file path=ppt/tags/tag176.xml><?xml version="1.0" encoding="utf-8"?>
<p:tagLst xmlns:p="http://schemas.openxmlformats.org/presentationml/2006/main">
  <p:tag name="KSO_WM_BEAUTIFY_FLAG" val="#wm#"/>
  <p:tag name="KSO_WM_TEMPLATE_CATEGORY" val="custom"/>
  <p:tag name="KSO_WM_TEMPLATE_INDEX" val="20208843"/>
  <p:tag name="KSO_WM_SPECIAL_SOURCE" val="bdnull"/>
</p:tagLst>
</file>

<file path=ppt/tags/tag177.xml><?xml version="1.0" encoding="utf-8"?>
<p:tagLst xmlns:p="http://schemas.openxmlformats.org/presentationml/2006/main">
  <p:tag name="KSO_WM_BEAUTIFY_FLAG" val="#wm#"/>
  <p:tag name="KSO_WM_TEMPLATE_CATEGORY" val="custom"/>
  <p:tag name="KSO_WM_TEMPLATE_INDEX" val="20208843"/>
  <p:tag name="KSO_WM_SPECIAL_SOURCE" val="bdnull"/>
</p:tagLst>
</file>

<file path=ppt/tags/tag178.xml><?xml version="1.0" encoding="utf-8"?>
<p:tagLst xmlns:p="http://schemas.openxmlformats.org/presentationml/2006/main">
  <p:tag name="KSO_WM_UNIT_TABLE_BEAUTIFY" val="smartTable{39dc9c22-74d6-4eb9-8ff7-0cc96004d1e7}"/>
  <p:tag name="TABLE_ENDDRAG_ORIGIN_RECT" val="476*223"/>
  <p:tag name="TABLE_ENDDRAG_RECT" val="467*71*476*223"/>
</p:tagLst>
</file>

<file path=ppt/tags/tag179.xml><?xml version="1.0" encoding="utf-8"?>
<p:tagLst xmlns:p="http://schemas.openxmlformats.org/presentationml/2006/main">
  <p:tag name="KSO_WM_BEAUTIFY_FLAG" val="#wm#"/>
  <p:tag name="KSO_WM_TEMPLATE_CATEGORY" val="custom"/>
  <p:tag name="KSO_WM_TEMPLATE_INDEX" val="20208843"/>
  <p:tag name="KSO_WM_SPECIAL_SOURCE" val="bdnull"/>
</p:tagLst>
</file>

<file path=ppt/tags/tag1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8843_1*a*1"/>
  <p:tag name="KSO_WM_TEMPLATE_CATEGORY" val="custom"/>
  <p:tag name="KSO_WM_TEMPLATE_INDEX" val="20208843"/>
  <p:tag name="KSO_WM_UNIT_LAYERLEVEL" val="1"/>
  <p:tag name="KSO_WM_TAG_VERSION" val="1.0"/>
  <p:tag name="KSO_WM_BEAUTIFY_FLAG" val="#wm#"/>
  <p:tag name="KSO_WM_UNIT_PRESET_TEXT" val="单击此处添加标题"/>
  <p:tag name="KSO_WM_UNIT_DEFAULT_FONT" val="36;54;4"/>
  <p:tag name="KSO_WM_UNIT_BLOCK" val="0"/>
  <p:tag name="KSO_WM_UNIT_DEC_AREA_ID" val="caad60cbb8fc4bd49acb03f80433f619"/>
  <p:tag name="KSO_WM_CHIP_GROUPID" val="5ebe442e0ac41c4a0a525625"/>
  <p:tag name="KSO_WM_CHIP_XID" val="5ebe442e0ac41c4a0a525626"/>
  <p:tag name="KSO_WM_ASSEMBLE_CHIP_INDEX" val="0bb0ab4b9ee04381ab40b8ce036892b5"/>
  <p:tag name="KSO_WM_UNIT_TEXT_FILL_FORE_SCHEMECOLOR_INDEX_BRIGHTNESS" val="0.15"/>
  <p:tag name="KSO_WM_UNIT_TEXT_FILL_FORE_SCHEMECOLOR_INDEX" val="13"/>
  <p:tag name="KSO_WM_UNIT_TEXT_FILL_TYPE" val="1"/>
  <p:tag name="KSO_WM_TEMPLATE_ASSEMBLE_XID" val="5f080c468050c250ba643ec1"/>
  <p:tag name="KSO_WM_TEMPLATE_ASSEMBLE_GROUPID" val="5efb3904c9a2f50afb510eca"/>
</p:tagLst>
</file>

<file path=ppt/tags/tag180.xml><?xml version="1.0" encoding="utf-8"?>
<p:tagLst xmlns:p="http://schemas.openxmlformats.org/presentationml/2006/main">
  <p:tag name="KSO_WM_BEAUTIFY_FLAG" val="#wm#"/>
  <p:tag name="KSO_WM_TEMPLATE_CATEGORY" val="custom"/>
  <p:tag name="KSO_WM_TEMPLATE_INDEX" val="20208843"/>
  <p:tag name="KSO_WM_SPECIAL_SOURCE" val="bdnull"/>
</p:tagLst>
</file>

<file path=ppt/tags/tag181.xml><?xml version="1.0" encoding="utf-8"?>
<p:tagLst xmlns:p="http://schemas.openxmlformats.org/presentationml/2006/main">
  <p:tag name="KSO_WM_BEAUTIFY_FLAG" val="#wm#"/>
  <p:tag name="KSO_WM_TEMPLATE_CATEGORY" val="custom"/>
  <p:tag name="KSO_WM_TEMPLATE_INDEX" val="20208843"/>
  <p:tag name="KSO_WM_SPECIAL_SOURCE" val="bdnull"/>
</p:tagLst>
</file>

<file path=ppt/tags/tag182.xml><?xml version="1.0" encoding="utf-8"?>
<p:tagLst xmlns:p="http://schemas.openxmlformats.org/presentationml/2006/main">
  <p:tag name="KSO_WM_BEAUTIFY_FLAG" val="#wm#"/>
  <p:tag name="KSO_WM_TEMPLATE_CATEGORY" val="custom"/>
  <p:tag name="KSO_WM_TEMPLATE_INDEX" val="20208843"/>
  <p:tag name="KSO_WM_SPECIAL_SOURCE" val="bdnull"/>
</p:tagLst>
</file>

<file path=ppt/tags/tag183.xml><?xml version="1.0" encoding="utf-8"?>
<p:tagLst xmlns:p="http://schemas.openxmlformats.org/presentationml/2006/main">
  <p:tag name="KSO_WM_BEAUTIFY_FLAG" val="#wm#"/>
  <p:tag name="KSO_WM_TEMPLATE_CATEGORY" val="custom"/>
  <p:tag name="KSO_WM_TEMPLATE_INDEX" val="20208843"/>
  <p:tag name="KSO_WM_SPECIAL_SOURCE" val="bdnull"/>
</p:tagLst>
</file>

<file path=ppt/tags/tag184.xml><?xml version="1.0" encoding="utf-8"?>
<p:tagLst xmlns:p="http://schemas.openxmlformats.org/presentationml/2006/main">
  <p:tag name="KSO_WM_UNIT_PLACING_PICTURE_USER_VIEWPORT" val="{&quot;height&quot;:8762,&quot;width&quot;:18964}"/>
</p:tagLst>
</file>

<file path=ppt/tags/tag185.xml><?xml version="1.0" encoding="utf-8"?>
<p:tagLst xmlns:p="http://schemas.openxmlformats.org/presentationml/2006/main">
  <p:tag name="KSO_WM_BEAUTIFY_FLAG" val="#wm#"/>
  <p:tag name="KSO_WM_TEMPLATE_CATEGORY" val="custom"/>
  <p:tag name="KSO_WM_TEMPLATE_INDEX" val="20208843"/>
  <p:tag name="KSO_WM_SPECIAL_SOURCE" val="bdnull"/>
</p:tagLst>
</file>

<file path=ppt/tags/tag186.xml><?xml version="1.0" encoding="utf-8"?>
<p:tagLst xmlns:p="http://schemas.openxmlformats.org/presentationml/2006/main">
  <p:tag name="KSO_WM_BEAUTIFY_FLAG" val="#wm#"/>
  <p:tag name="KSO_WM_TEMPLATE_CATEGORY" val="custom"/>
  <p:tag name="KSO_WM_TEMPLATE_INDEX" val="20208843"/>
  <p:tag name="KSO_WM_SPECIAL_SOURCE" val="bdnull"/>
</p:tagLst>
</file>

<file path=ppt/tags/tag187.xml><?xml version="1.0" encoding="utf-8"?>
<p:tagLst xmlns:p="http://schemas.openxmlformats.org/presentationml/2006/main">
  <p:tag name="KSO_WM_BEAUTIFY_FLAG" val="#wm#"/>
  <p:tag name="KSO_WM_TEMPLATE_CATEGORY" val="custom"/>
  <p:tag name="KSO_WM_TEMPLATE_INDEX" val="20208843"/>
  <p:tag name="KSO_WM_SPECIAL_SOURCE" val="bdnull"/>
</p:tagLst>
</file>

<file path=ppt/tags/tag188.xml><?xml version="1.0" encoding="utf-8"?>
<p:tagLst xmlns:p="http://schemas.openxmlformats.org/presentationml/2006/main">
  <p:tag name="KSO_WM_BEAUTIFY_FLAG" val="#wm#"/>
  <p:tag name="KSO_WM_TEMPLATE_CATEGORY" val="custom"/>
  <p:tag name="KSO_WM_TEMPLATE_INDEX" val="20208843"/>
  <p:tag name="KSO_WM_SPECIAL_SOURCE" val="bdnull"/>
</p:tagLst>
</file>

<file path=ppt/tags/tag189.xml><?xml version="1.0" encoding="utf-8"?>
<p:tagLst xmlns:p="http://schemas.openxmlformats.org/presentationml/2006/main">
  <p:tag name="KSO_WM_BEAUTIFY_FLAG" val="#wm#"/>
  <p:tag name="KSO_WM_TEMPLATE_CATEGORY" val="custom"/>
  <p:tag name="KSO_WM_TEMPLATE_INDEX" val="20208843"/>
  <p:tag name="KSO_WM_SPECIAL_SOURCE" val="bdnull"/>
</p:tagLst>
</file>

<file path=ppt/tags/tag1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2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8843_1*b*1"/>
  <p:tag name="KSO_WM_TEMPLATE_CATEGORY" val="custom"/>
  <p:tag name="KSO_WM_TEMPLATE_INDEX" val="20208843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9d73b1e815a24ec2bde93c3184d84365"/>
  <p:tag name="KSO_WM_CHIP_GROUPID" val="5ebe442e0ac41c4a0a525625"/>
  <p:tag name="KSO_WM_CHIP_XID" val="5ebe442e0ac41c4a0a525626"/>
  <p:tag name="KSO_WM_ASSEMBLE_CHIP_INDEX" val="0bb0ab4b9ee04381ab40b8ce036892b5"/>
  <p:tag name="KSO_WM_UNIT_TEXT_FILL_FORE_SCHEMECOLOR_INDEX_BRIGHTNESS" val="0.35"/>
  <p:tag name="KSO_WM_UNIT_TEXT_FILL_FORE_SCHEMECOLOR_INDEX" val="13"/>
  <p:tag name="KSO_WM_UNIT_TEXT_FILL_TYPE" val="1"/>
  <p:tag name="KSO_WM_TEMPLATE_ASSEMBLE_XID" val="5f080c468050c250ba643ec1"/>
  <p:tag name="KSO_WM_TEMPLATE_ASSEMBLE_GROUPID" val="5efb3904c9a2f50afb510eca"/>
</p:tagLst>
</file>

<file path=ppt/tags/tag190.xml><?xml version="1.0" encoding="utf-8"?>
<p:tagLst xmlns:p="http://schemas.openxmlformats.org/presentationml/2006/main">
  <p:tag name="KSO_WM_BEAUTIFY_FLAG" val="#wm#"/>
  <p:tag name="KSO_WM_TEMPLATE_CATEGORY" val="custom"/>
  <p:tag name="KSO_WM_TEMPLATE_INDEX" val="20208843"/>
  <p:tag name="KSO_WM_SPECIAL_SOURCE" val="bdnull"/>
</p:tagLst>
</file>

<file path=ppt/tags/tag191.xml><?xml version="1.0" encoding="utf-8"?>
<p:tagLst xmlns:p="http://schemas.openxmlformats.org/presentationml/2006/main">
  <p:tag name="KSO_WM_BEAUTIFY_FLAG" val="#wm#"/>
  <p:tag name="KSO_WM_TEMPLATE_CATEGORY" val="custom"/>
  <p:tag name="KSO_WM_TEMPLATE_INDEX" val="20208843"/>
  <p:tag name="KSO_WM_SPECIAL_SOURCE" val="bdnull"/>
</p:tagLst>
</file>

<file path=ppt/tags/tag192.xml><?xml version="1.0" encoding="utf-8"?>
<p:tagLst xmlns:p="http://schemas.openxmlformats.org/presentationml/2006/main">
  <p:tag name="KSO_WM_BEAUTIFY_FLAG" val="#wm#"/>
  <p:tag name="KSO_WM_TEMPLATE_CATEGORY" val="custom"/>
  <p:tag name="KSO_WM_TEMPLATE_INDEX" val="20208843"/>
  <p:tag name="KSO_WM_SPECIAL_SOURCE" val="bdnull"/>
</p:tagLst>
</file>

<file path=ppt/tags/tag193.xml><?xml version="1.0" encoding="utf-8"?>
<p:tagLst xmlns:p="http://schemas.openxmlformats.org/presentationml/2006/main">
  <p:tag name="KSO_WM_BEAUTIFY_FLAG" val="#wm#"/>
  <p:tag name="KSO_WM_TEMPLATE_CATEGORY" val="custom"/>
  <p:tag name="KSO_WM_TEMPLATE_INDEX" val="20208843"/>
  <p:tag name="KSO_WM_SPECIAL_SOURCE" val="bdnull"/>
</p:tagLst>
</file>

<file path=ppt/tags/tag194.xml><?xml version="1.0" encoding="utf-8"?>
<p:tagLst xmlns:p="http://schemas.openxmlformats.org/presentationml/2006/main">
  <p:tag name="KSO_WM_UNIT_TABLE_BEAUTIFY" val="smartTable{39dc9c22-74d6-4eb9-8ff7-0cc96004d1e7}"/>
  <p:tag name="TABLE_ENDDRAG_ORIGIN_RECT" val="401*161"/>
  <p:tag name="TABLE_ENDDRAG_RECT" val="558*140*401*161"/>
</p:tagLst>
</file>

<file path=ppt/tags/tag195.xml><?xml version="1.0" encoding="utf-8"?>
<p:tagLst xmlns:p="http://schemas.openxmlformats.org/presentationml/2006/main">
  <p:tag name="KSO_WM_BEAUTIFY_FLAG" val="#wm#"/>
  <p:tag name="KSO_WM_TEMPLATE_CATEGORY" val="custom"/>
  <p:tag name="KSO_WM_TEMPLATE_INDEX" val="20208843"/>
  <p:tag name="KSO_WM_SPECIAL_SOURCE" val="bdnull"/>
</p:tagLst>
</file>

<file path=ppt/tags/tag196.xml><?xml version="1.0" encoding="utf-8"?>
<p:tagLst xmlns:p="http://schemas.openxmlformats.org/presentationml/2006/main">
  <p:tag name="KSO_WM_BEAUTIFY_FLAG" val="#wm#"/>
  <p:tag name="KSO_WM_TEMPLATE_CATEGORY" val="custom"/>
  <p:tag name="KSO_WM_TEMPLATE_INDEX" val="20208843"/>
  <p:tag name="KSO_WM_SPECIAL_SOURCE" val="bdnull"/>
</p:tagLst>
</file>

<file path=ppt/tags/tag197.xml><?xml version="1.0" encoding="utf-8"?>
<p:tagLst xmlns:p="http://schemas.openxmlformats.org/presentationml/2006/main">
  <p:tag name="KSO_WM_BEAUTIFY_FLAG" val="#wm#"/>
  <p:tag name="KSO_WM_TEMPLATE_CATEGORY" val="custom"/>
  <p:tag name="KSO_WM_TEMPLATE_INDEX" val="20208843"/>
  <p:tag name="KSO_WM_SPECIAL_SOURCE" val="bdnull"/>
</p:tagLst>
</file>

<file path=ppt/tags/tag198.xml><?xml version="1.0" encoding="utf-8"?>
<p:tagLst xmlns:p="http://schemas.openxmlformats.org/presentationml/2006/main">
  <p:tag name="KSO_WM_BEAUTIFY_FLAG" val="#wm#"/>
  <p:tag name="KSO_WM_TEMPLATE_CATEGORY" val="custom"/>
  <p:tag name="KSO_WM_TEMPLATE_INDEX" val="20208843"/>
  <p:tag name="KSO_WM_SPECIAL_SOURCE" val="bdnull"/>
</p:tagLst>
</file>

<file path=ppt/tags/tag199.xml><?xml version="1.0" encoding="utf-8"?>
<p:tagLst xmlns:p="http://schemas.openxmlformats.org/presentationml/2006/main">
  <p:tag name="KSO_WM_BEAUTIFY_FLAG" val="#wm#"/>
  <p:tag name="KSO_WM_TEMPLATE_CATEGORY" val="custom"/>
  <p:tag name="KSO_WM_TEMPLATE_INDEX" val="20208843"/>
  <p:tag name="KSO_WM_SPECIAL_SOURCE" val="bdnull"/>
</p:tagLst>
</file>

<file path=ppt/tags/tag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.xml><?xml version="1.0" encoding="utf-8"?>
<p:tagLst xmlns:p="http://schemas.openxmlformats.org/presentationml/2006/main">
  <p:tag name="KSO_WM_SLIDE_BACKGROUND_TYPE" val="general"/>
</p:tagLst>
</file>

<file path=ppt/tags/tag200.xml><?xml version="1.0" encoding="utf-8"?>
<p:tagLst xmlns:p="http://schemas.openxmlformats.org/presentationml/2006/main">
  <p:tag name="KSO_WM_BEAUTIFY_FLAG" val="#wm#"/>
  <p:tag name="KSO_WM_TEMPLATE_CATEGORY" val="custom"/>
  <p:tag name="KSO_WM_TEMPLATE_INDEX" val="20208843"/>
  <p:tag name="KSO_WM_SPECIAL_SOURCE" val="bdnull"/>
</p:tagLst>
</file>

<file path=ppt/tags/tag201.xml><?xml version="1.0" encoding="utf-8"?>
<p:tagLst xmlns:p="http://schemas.openxmlformats.org/presentationml/2006/main">
  <p:tag name="KSO_WM_BEAUTIFY_FLAG" val="#wm#"/>
  <p:tag name="KSO_WM_TEMPLATE_CATEGORY" val="custom"/>
  <p:tag name="KSO_WM_TEMPLATE_INDEX" val="20208843"/>
  <p:tag name="KSO_WM_SPECIAL_SOURCE" val="bdnull"/>
</p:tagLst>
</file>

<file path=ppt/tags/tag202.xml><?xml version="1.0" encoding="utf-8"?>
<p:tagLst xmlns:p="http://schemas.openxmlformats.org/presentationml/2006/main">
  <p:tag name="KSO_DOCER_TEMPLATE_OPEN_ONCE_MARK" val="1"/>
  <p:tag name="COMMONDATA" val="eyJoZGlkIjoiNjZiZjBjN2YyM2Q3YWZkOGVjZTIzYzdkYTU5OGViNmIifQ=="/>
</p:tagLst>
</file>

<file path=ppt/tags/tag21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.xml><?xml version="1.0" encoding="utf-8"?>
<p:tagLst xmlns:p="http://schemas.openxmlformats.org/presentationml/2006/main">
  <p:tag name="KSO_WM_SLIDE_BACKGROUND_TYPE" val="general"/>
</p:tagLst>
</file>

<file path=ppt/tags/tag29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8.xml><?xml version="1.0" encoding="utf-8"?>
<p:tagLst xmlns:p="http://schemas.openxmlformats.org/presentationml/2006/main">
  <p:tag name="KSO_WM_UNIT_IGNORE_FIXCOLOR" val="1"/>
  <p:tag name="KSO_WM_UNIT_FILL_FORE_SCHEMECOLOR_INDEX_BRIGHTNESS" val="0"/>
  <p:tag name="KSO_WM_UNIT_FILL_FORE_SCHEMECOLOR_INDEX" val="1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9.xml><?xml version="1.0" encoding="utf-8"?>
<p:tagLst xmlns:p="http://schemas.openxmlformats.org/presentationml/2006/main">
  <p:tag name="KSO_WM_UNIT_IGNORE_FIXCOLOR" val="1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4.xml><?xml version="1.0" encoding="utf-8"?>
<p:tagLst xmlns:p="http://schemas.openxmlformats.org/presentationml/2006/main">
  <p:tag name="KSO_WM_SLIDE_BACKGROUND_TYPE" val="general"/>
</p:tagLst>
</file>

<file path=ppt/tags/tag45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9.xml><?xml version="1.0" encoding="utf-8"?>
<p:tagLst xmlns:p="http://schemas.openxmlformats.org/presentationml/2006/main">
  <p:tag name="KSO_WM_SLIDE_BACKGROUND_TYPE" val="general"/>
</p:tagLst>
</file>

<file path=ppt/tags/tag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8843_1*b*1"/>
  <p:tag name="KSO_WM_TEMPLATE_CATEGORY" val="custom"/>
  <p:tag name="KSO_WM_TEMPLATE_INDEX" val="20208843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0d02a103198248b9a87a3594d53aacb6"/>
  <p:tag name="KSO_WM_CHIP_GROUPID" val="5ebf441a0ac41c4a0a5257d7"/>
  <p:tag name="KSO_WM_CHIP_XID" val="5ebf441a0ac41c4a0a5257d8"/>
  <p:tag name="KSO_WM_ASSEMBLE_CHIP_INDEX" val="29c0cedf57e6492785775ad508a2bd64"/>
  <p:tag name="KSO_WM_UNIT_TEXT_FILL_FORE_SCHEMECOLOR_INDEX_BRIGHTNESS" val="0.35"/>
  <p:tag name="KSO_WM_UNIT_TEXT_FILL_FORE_SCHEMECOLOR_INDEX" val="13"/>
  <p:tag name="KSO_WM_UNIT_TEXT_FILL_TYPE" val="1"/>
  <p:tag name="KSO_WM_TEMPLATE_ASSEMBLE_XID" val="5f080c468050c250ba643e49"/>
  <p:tag name="KSO_WM_TEMPLATE_ASSEMBLE_GROUPID" val="5efb3904c9a2f50afb510eca"/>
</p:tagLst>
</file>

<file path=ppt/tags/tag50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7.xml><?xml version="1.0" encoding="utf-8"?>
<p:tagLst xmlns:p="http://schemas.openxmlformats.org/presentationml/2006/main">
  <p:tag name="KSO_WM_SLIDE_BACKGROUND_TYPE" val="general"/>
</p:tagLst>
</file>

<file path=ppt/tags/tag58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8843_1*a*1"/>
  <p:tag name="KSO_WM_TEMPLATE_CATEGORY" val="custom"/>
  <p:tag name="KSO_WM_TEMPLATE_INDEX" val="20208843"/>
  <p:tag name="KSO_WM_UNIT_LAYERLEVEL" val="1"/>
  <p:tag name="KSO_WM_TAG_VERSION" val="1.0"/>
  <p:tag name="KSO_WM_BEAUTIFY_FLAG" val="#wm#"/>
  <p:tag name="KSO_WM_UNIT_PRESET_TEXT" val="单击编辑标题"/>
  <p:tag name="KSO_WM_UNIT_DEFAULT_FONT" val="56;72;4"/>
  <p:tag name="KSO_WM_UNIT_BLOCK" val="0"/>
  <p:tag name="KSO_WM_UNIT_DEC_AREA_ID" val="4315ab9bc14443cd929aaa7b40ec5952"/>
  <p:tag name="KSO_WM_CHIP_GROUPID" val="5ebf441a0ac41c4a0a5257d7"/>
  <p:tag name="KSO_WM_CHIP_XID" val="5ebf441a0ac41c4a0a5257d8"/>
  <p:tag name="KSO_WM_ASSEMBLE_CHIP_INDEX" val="29c0cedf57e6492785775ad508a2bd64"/>
  <p:tag name="KSO_WM_UNIT_TEXT_FILL_FORE_SCHEMECOLOR_INDEX_BRIGHTNESS" val="0.15"/>
  <p:tag name="KSO_WM_UNIT_TEXT_FILL_FORE_SCHEMECOLOR_INDEX" val="13"/>
  <p:tag name="KSO_WM_UNIT_TEXT_FILL_TYPE" val="1"/>
  <p:tag name="KSO_WM_TEMPLATE_ASSEMBLE_XID" val="5f080c468050c250ba643e49"/>
  <p:tag name="KSO_WM_TEMPLATE_ASSEMBLE_GROUPID" val="5efb3904c9a2f50afb510eca"/>
</p:tagLst>
</file>

<file path=ppt/tags/tag6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4.xml><?xml version="1.0" encoding="utf-8"?>
<p:tagLst xmlns:p="http://schemas.openxmlformats.org/presentationml/2006/main">
  <p:tag name="KSO_WM_SLIDE_BACKGROUND_TYPE" val="general"/>
</p:tagLst>
</file>

<file path=ppt/tags/tag65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.xml><?xml version="1.0" encoding="utf-8"?>
<p:tagLst xmlns:p="http://schemas.openxmlformats.org/presentationml/2006/main">
  <p:tag name="KSO_WM_SLIDE_BACKGROUND_TYPE" val="general"/>
</p:tagLst>
</file>

<file path=ppt/tags/tag70.xml><?xml version="1.0" encoding="utf-8"?>
<p:tagLst xmlns:p="http://schemas.openxmlformats.org/presentationml/2006/main">
  <p:tag name="KSO_WM_UNIT_IGNORE_FIXCOLOR" val="1"/>
  <p:tag name="KSO_WM_UNIT_FILL_FORE_SCHEMECOLOR_INDEX_BRIGHTNESS" val="0"/>
  <p:tag name="KSO_WM_UNIT_FILL_FORE_SCHEMECOLOR_INDEX" val="1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4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8843_1*b*1"/>
  <p:tag name="KSO_WM_TEMPLATE_CATEGORY" val="custom"/>
  <p:tag name="KSO_WM_TEMPLATE_INDEX" val="20208843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a8dc63afb653464b9dad137f5ff24693"/>
  <p:tag name="KSO_WM_CHIP_GROUPID" val="5ebdf6100ac41c4a0a525512"/>
  <p:tag name="KSO_WM_CHIP_XID" val="5ebdf6100ac41c4a0a525513"/>
  <p:tag name="KSO_WM_ASSEMBLE_CHIP_INDEX" val="38af0ef705004ca18c28d5b024dabb9a"/>
  <p:tag name="KSO_WM_UNIT_TEXT_FILL_FORE_SCHEMECOLOR_INDEX_BRIGHTNESS" val="0.35"/>
  <p:tag name="KSO_WM_UNIT_TEXT_FILL_FORE_SCHEMECOLOR_INDEX" val="13"/>
  <p:tag name="KSO_WM_UNIT_TEXT_FILL_TYPE" val="1"/>
  <p:tag name="KSO_WM_TEMPLATE_ASSEMBLE_XID" val="5f080c468050c250ba643e5b"/>
  <p:tag name="KSO_WM_TEMPLATE_ASSEMBLE_GROUPID" val="5efb3904c9a2f50afb510eca"/>
</p:tagLst>
</file>

<file path=ppt/tags/tag75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8843_1*a*1"/>
  <p:tag name="KSO_WM_TEMPLATE_CATEGORY" val="custom"/>
  <p:tag name="KSO_WM_TEMPLATE_INDEX" val="20208843"/>
  <p:tag name="KSO_WM_UNIT_LAYERLEVEL" val="1"/>
  <p:tag name="KSO_WM_TAG_VERSION" val="1.0"/>
  <p:tag name="KSO_WM_BEAUTIFY_FLAG" val="#wm#"/>
  <p:tag name="KSO_WM_UNIT_PRESET_TEXT" val="谢谢观看"/>
  <p:tag name="KSO_WM_UNIT_DEFAULT_FONT" val="66;89;4"/>
  <p:tag name="KSO_WM_UNIT_BLOCK" val="0"/>
  <p:tag name="KSO_WM_UNIT_DEC_AREA_ID" val="304b5da40f7d4f16a26b3c29b781ab38"/>
  <p:tag name="KSO_WM_CHIP_GROUPID" val="5ebdf6100ac41c4a0a525512"/>
  <p:tag name="KSO_WM_CHIP_XID" val="5ebdf6100ac41c4a0a525513"/>
  <p:tag name="KSO_WM_ASSEMBLE_CHIP_INDEX" val="38af0ef705004ca18c28d5b024dabb9a"/>
  <p:tag name="KSO_WM_UNIT_TEXT_FILL_FORE_SCHEMECOLOR_INDEX_BRIGHTNESS" val="0.15"/>
  <p:tag name="KSO_WM_UNIT_TEXT_FILL_FORE_SCHEMECOLOR_INDEX" val="13"/>
  <p:tag name="KSO_WM_UNIT_TEXT_FILL_TYPE" val="1"/>
  <p:tag name="KSO_WM_UNIT_VALUE" val="8"/>
  <p:tag name="KSO_WM_TEMPLATE_ASSEMBLE_XID" val="5f080c468050c250ba643e5b"/>
  <p:tag name="KSO_WM_TEMPLATE_ASSEMBLE_GROUPID" val="5efb3904c9a2f50afb510eca"/>
</p:tagLst>
</file>

<file path=ppt/tags/tag76.xml><?xml version="1.0" encoding="utf-8"?>
<p:tagLst xmlns:p="http://schemas.openxmlformats.org/presentationml/2006/main">
  <p:tag name="KSO_WM_SLIDE_BACKGROUND_TYPE" val="general"/>
</p:tagLst>
</file>

<file path=ppt/tags/tag77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8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79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8.xml><?xml version="1.0" encoding="utf-8"?>
<p:tagLst xmlns:p="http://schemas.openxmlformats.org/presentationml/2006/main">
  <p:tag name="KSO_WM_UNIT_IGNORE_FIXCOLOR" val="1"/>
  <p:tag name="KSO_WM_SLIDE_BACKGROUND_TYPE" val="general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0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81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82.xml><?xml version="1.0" encoding="utf-8"?>
<p:tagLst xmlns:p="http://schemas.openxmlformats.org/presentationml/2006/main">
  <p:tag name="KSO_WM_SLIDE_BACKGROUND_TYPE" val="frame"/>
</p:tagLst>
</file>

<file path=ppt/tags/tag83.xml><?xml version="1.0" encoding="utf-8"?>
<p:tagLst xmlns:p="http://schemas.openxmlformats.org/presentationml/2006/main">
  <p:tag name="KSO_WM_UNIT_IGNORE_FIXCOLOR" val="1"/>
  <p:tag name="KSO_WM_UNIT_TYPE" val="i"/>
  <p:tag name="KSO_WM_UNIT_SUBTYPE" val="h"/>
  <p:tag name="KSO_WM_SLIDE_BACKGROUND_TYPE" val="frame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4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85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86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87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88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89.xml><?xml version="1.0" encoding="utf-8"?>
<p:tagLst xmlns:p="http://schemas.openxmlformats.org/presentationml/2006/main">
  <p:tag name="KSO_WM_SLIDE_BACKGROUND_TYPE" val="leftRight"/>
</p:tagLst>
</file>

<file path=ppt/tags/tag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0.xml><?xml version="1.0" encoding="utf-8"?>
<p:tagLst xmlns:p="http://schemas.openxmlformats.org/presentationml/2006/main">
  <p:tag name="KSO_WM_UNIT_IGNORE_FIXCOLOR" val="1"/>
  <p:tag name="KSO_WM_SLIDE_BACKGROUND_TYPE" val="leftRight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1.xml><?xml version="1.0" encoding="utf-8"?>
<p:tagLst xmlns:p="http://schemas.openxmlformats.org/presentationml/2006/main">
  <p:tag name="KSO_WM_UNIT_IGNORE_FIXCOLOR" val="1"/>
  <p:tag name="KSO_WM_UNIT_TYPE" val="i"/>
  <p:tag name="KSO_WM_UNIT_SUBTYPE" val="h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2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93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94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95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96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97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98.xml><?xml version="1.0" encoding="utf-8"?>
<p:tagLst xmlns:p="http://schemas.openxmlformats.org/presentationml/2006/main">
  <p:tag name="KSO_WM_SLIDE_BACKGROUND_TYPE" val="topBottom"/>
</p:tagLst>
</file>

<file path=ppt/tags/tag99.xml><?xml version="1.0" encoding="utf-8"?>
<p:tagLst xmlns:p="http://schemas.openxmlformats.org/presentationml/2006/main">
  <p:tag name="KSO_WM_UNIT_IGNORE_FIXCOLOR" val="1"/>
  <p:tag name="KSO_WM_SLIDE_BACKGROUND_TYPE" val="topBottom"/>
  <p:tag name="KSO_WM_UNIT_FILL_FORE_SCHEMECOLOR_INDEX_BRIGHTNESS" val="0"/>
  <p:tag name="KSO_WM_UNIT_FILL_FORE_SCHEMECOLOR_INDEX" val="16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Adjacency">
      <a:dk1>
        <a:srgbClr val="000000"/>
      </a:dk1>
      <a:lt1>
        <a:srgbClr val="FFFFFF"/>
      </a:lt1>
      <a:dk2>
        <a:srgbClr val="D7D2EF"/>
      </a:dk2>
      <a:lt2>
        <a:srgbClr val="EBE8F7"/>
      </a:lt2>
      <a:accent1>
        <a:srgbClr val="31199A"/>
      </a:accent1>
      <a:accent2>
        <a:srgbClr val="003CCF"/>
      </a:accent2>
      <a:accent3>
        <a:srgbClr val="005897"/>
      </a:accent3>
      <a:accent4>
        <a:srgbClr val="006B45"/>
      </a:accent4>
      <a:accent5>
        <a:srgbClr val="2D721C"/>
      </a:accent5>
      <a:accent6>
        <a:srgbClr val="976E18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3986</Words>
  <Application>WPS 演示</Application>
  <PresentationFormat>宽屏</PresentationFormat>
  <Paragraphs>994</Paragraphs>
  <Slides>49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49</vt:i4>
      </vt:variant>
    </vt:vector>
  </HeadingPairs>
  <TitlesOfParts>
    <vt:vector size="64" baseType="lpstr">
      <vt:lpstr>Arial</vt:lpstr>
      <vt:lpstr>宋体</vt:lpstr>
      <vt:lpstr>Wingdings</vt:lpstr>
      <vt:lpstr>微软雅黑</vt:lpstr>
      <vt:lpstr>汉仪旗黑-85S</vt:lpstr>
      <vt:lpstr>黑体</vt:lpstr>
      <vt:lpstr>华文行楷</vt:lpstr>
      <vt:lpstr>华文中宋</vt:lpstr>
      <vt:lpstr>华文楷体</vt:lpstr>
      <vt:lpstr>Arial Unicode MS</vt:lpstr>
      <vt:lpstr>Calibri</vt:lpstr>
      <vt:lpstr>Wingdings</vt:lpstr>
      <vt:lpstr>华文琥珀</vt:lpstr>
      <vt:lpstr>Office 主题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美国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deng</dc:creator>
  <cp:lastModifiedBy>邓启帆</cp:lastModifiedBy>
  <cp:revision>94</cp:revision>
  <dcterms:created xsi:type="dcterms:W3CDTF">2021-11-28T01:29:00Z</dcterms:created>
  <dcterms:modified xsi:type="dcterms:W3CDTF">2022-08-22T03:06:28Z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BD7ED18D72A54A128FBA905DC76360E4</vt:lpwstr>
  </property>
  <property fmtid="{D5CDD505-2E9C-101B-9397-08002B2CF9AE}" pid="3" name="KSOProductBuildVer">
    <vt:lpwstr>2052-11.1.0.12302</vt:lpwstr>
  </property>
</Properties>
</file>